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webp" ContentType="image/webp"/>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342" r:id="rId2"/>
    <p:sldId id="605" r:id="rId3"/>
    <p:sldId id="332" r:id="rId4"/>
    <p:sldId id="348" r:id="rId5"/>
    <p:sldId id="718" r:id="rId6"/>
    <p:sldId id="742" r:id="rId7"/>
    <p:sldId id="739" r:id="rId8"/>
    <p:sldId id="740" r:id="rId9"/>
    <p:sldId id="741" r:id="rId10"/>
    <p:sldId id="761" r:id="rId11"/>
    <p:sldId id="1038" r:id="rId12"/>
    <p:sldId id="743" r:id="rId13"/>
    <p:sldId id="744" r:id="rId14"/>
    <p:sldId id="825" r:id="rId15"/>
    <p:sldId id="826" r:id="rId16"/>
    <p:sldId id="759" r:id="rId17"/>
    <p:sldId id="815" r:id="rId18"/>
    <p:sldId id="816" r:id="rId19"/>
    <p:sldId id="818" r:id="rId20"/>
    <p:sldId id="745" r:id="rId21"/>
    <p:sldId id="819" r:id="rId22"/>
    <p:sldId id="747" r:id="rId23"/>
    <p:sldId id="820" r:id="rId24"/>
    <p:sldId id="821" r:id="rId25"/>
    <p:sldId id="822" r:id="rId26"/>
    <p:sldId id="757" r:id="rId27"/>
    <p:sldId id="756" r:id="rId28"/>
    <p:sldId id="827" r:id="rId29"/>
    <p:sldId id="828" r:id="rId30"/>
    <p:sldId id="887" r:id="rId31"/>
    <p:sldId id="1031" r:id="rId32"/>
    <p:sldId id="888" r:id="rId33"/>
    <p:sldId id="935" r:id="rId34"/>
    <p:sldId id="1032" r:id="rId35"/>
    <p:sldId id="1033" r:id="rId36"/>
    <p:sldId id="750" r:id="rId37"/>
    <p:sldId id="982" r:id="rId38"/>
    <p:sldId id="983" r:id="rId39"/>
    <p:sldId id="823" r:id="rId40"/>
    <p:sldId id="749" r:id="rId41"/>
    <p:sldId id="751" r:id="rId42"/>
    <p:sldId id="752" r:id="rId43"/>
    <p:sldId id="753" r:id="rId44"/>
    <p:sldId id="754" r:id="rId45"/>
    <p:sldId id="755" r:id="rId46"/>
    <p:sldId id="824" r:id="rId47"/>
    <p:sldId id="1035" r:id="rId48"/>
    <p:sldId id="1037" r:id="rId49"/>
    <p:sldId id="1036" r:id="rId50"/>
    <p:sldId id="720" r:id="rId51"/>
    <p:sldId id="722" r:id="rId52"/>
    <p:sldId id="723" r:id="rId53"/>
    <p:sldId id="724" r:id="rId54"/>
    <p:sldId id="725" r:id="rId55"/>
    <p:sldId id="728" r:id="rId56"/>
    <p:sldId id="763" r:id="rId57"/>
    <p:sldId id="764" r:id="rId58"/>
    <p:sldId id="730" r:id="rId59"/>
    <p:sldId id="762" r:id="rId60"/>
    <p:sldId id="731" r:id="rId61"/>
    <p:sldId id="1034" r:id="rId62"/>
    <p:sldId id="765" r:id="rId63"/>
    <p:sldId id="769" r:id="rId64"/>
    <p:sldId id="770" r:id="rId65"/>
    <p:sldId id="771" r:id="rId66"/>
    <p:sldId id="772" r:id="rId67"/>
    <p:sldId id="766" r:id="rId68"/>
    <p:sldId id="773" r:id="rId69"/>
    <p:sldId id="767" r:id="rId70"/>
    <p:sldId id="768" r:id="rId71"/>
    <p:sldId id="732" r:id="rId72"/>
    <p:sldId id="788" r:id="rId73"/>
    <p:sldId id="776" r:id="rId74"/>
    <p:sldId id="789" r:id="rId75"/>
    <p:sldId id="775" r:id="rId76"/>
    <p:sldId id="778" r:id="rId77"/>
    <p:sldId id="779" r:id="rId78"/>
    <p:sldId id="780" r:id="rId79"/>
    <p:sldId id="786" r:id="rId80"/>
    <p:sldId id="790" r:id="rId81"/>
    <p:sldId id="782" r:id="rId82"/>
    <p:sldId id="791" r:id="rId83"/>
    <p:sldId id="783" r:id="rId84"/>
    <p:sldId id="785" r:id="rId85"/>
    <p:sldId id="784" r:id="rId86"/>
    <p:sldId id="787" r:id="rId87"/>
    <p:sldId id="581" r:id="rId88"/>
  </p:sldIdLst>
  <p:sldSz cx="9144000" cy="6858000" type="screen4x3"/>
  <p:notesSz cx="6858000" cy="9144000"/>
  <p:custDataLst>
    <p:tags r:id="rId90"/>
  </p:custDataLst>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0" autoAdjust="0"/>
    <p:restoredTop sz="94660"/>
  </p:normalViewPr>
  <p:slideViewPr>
    <p:cSldViewPr>
      <p:cViewPr varScale="1">
        <p:scale>
          <a:sx n="115" d="100"/>
          <a:sy n="115" d="100"/>
        </p:scale>
        <p:origin x="16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6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1" qsCatId="simple" csTypeId="urn:microsoft.com/office/officeart/2005/8/colors/colorful5#1" csCatId="colorful" phldr="1"/>
      <dgm:spPr/>
      <dgm:t>
        <a:bodyPr/>
        <a:lstStyle/>
        <a:p>
          <a:endParaRPr lang="zh-TW" altLang="en-US"/>
        </a:p>
      </dgm:t>
    </dgm:pt>
    <dgm:pt modelId="{801111EC-7761-4006-9B8D-BDD3478D6A0C}">
      <dgm:prSet phldrT="[文字]" phldr="0" custT="1"/>
      <dgm:spPr/>
      <dgm:t>
        <a:bodyPr vert="horz" wrap="square"/>
        <a:lstStyle/>
        <a:p>
          <a:pPr>
            <a:lnSpc>
              <a:spcPct val="100000"/>
            </a:lnSpc>
            <a:spcBef>
              <a:spcPct val="0"/>
            </a:spcBef>
            <a:spcAft>
              <a:spcPct val="35000"/>
            </a:spcAft>
          </a:pPr>
          <a:r>
            <a:rPr lang="zh-CN" altLang="en-US" sz="2000" b="1" dirty="0">
              <a:solidFill>
                <a:schemeClr val="tx1"/>
              </a:solidFill>
            </a:rPr>
            <a:t>第一步</a:t>
          </a:r>
          <a:r>
            <a:rPr lang="en-US" altLang="zh-TW" sz="2000" b="1" dirty="0">
              <a:solidFill>
                <a:schemeClr val="tx1"/>
              </a:solidFill>
            </a:rPr>
            <a:t>: </a:t>
          </a:r>
        </a:p>
        <a:p>
          <a:pPr>
            <a:lnSpc>
              <a:spcPct val="100000"/>
            </a:lnSpc>
            <a:spcBef>
              <a:spcPct val="0"/>
            </a:spcBef>
            <a:spcAft>
              <a:spcPct val="35000"/>
            </a:spcAft>
          </a:pPr>
          <a:r>
            <a:rPr lang="zh-CN" altLang="en-US" sz="2000" b="1" dirty="0">
              <a:solidFill>
                <a:schemeClr val="tx1"/>
              </a:solidFill>
            </a:rPr>
            <a:t>定义一组函数</a:t>
          </a:r>
        </a:p>
      </dgm:t>
    </dgm:pt>
    <dgm:pt modelId="{741192AF-66D8-44B3-8D71-D609A9576CFF}" type="parTrans" cxnId="{2735EFCD-F7CE-4730-A740-B598A8DADCEB}">
      <dgm:prSet/>
      <dgm:spPr/>
      <dgm:t>
        <a:bodyPr/>
        <a:lstStyle/>
        <a:p>
          <a:endParaRPr lang="zh-TW" altLang="en-US" sz="2800"/>
        </a:p>
      </dgm:t>
    </dgm:pt>
    <dgm:pt modelId="{E857221A-734F-4396-A642-04F985B7D590}" type="sibTrans" cxnId="{2735EFCD-F7CE-4730-A740-B598A8DADCEB}">
      <dgm:prSet custT="1"/>
      <dgm:spPr/>
      <dgm:t>
        <a:bodyPr/>
        <a:lstStyle/>
        <a:p>
          <a:endParaRPr lang="zh-TW" altLang="en-US" sz="2800"/>
        </a:p>
      </dgm:t>
    </dgm:pt>
    <dgm:pt modelId="{380F6D09-15D5-4E2B-BF8A-CECE4B7C4A20}">
      <dgm:prSet phldrT="[文字]" phldr="0" custT="1"/>
      <dgm:spPr/>
      <dgm:t>
        <a:bodyPr vert="horz" wrap="square"/>
        <a:lstStyle/>
        <a:p>
          <a:pPr>
            <a:lnSpc>
              <a:spcPct val="100000"/>
            </a:lnSpc>
            <a:spcBef>
              <a:spcPct val="0"/>
            </a:spcBef>
            <a:spcAft>
              <a:spcPct val="35000"/>
            </a:spcAft>
          </a:pPr>
          <a:r>
            <a:rPr lang="zh-CN" altLang="en-US" sz="2000" dirty="0"/>
            <a:t>第二步</a:t>
          </a:r>
          <a:r>
            <a:rPr lang="en-US" altLang="zh-TW" sz="2000" dirty="0"/>
            <a:t>:</a:t>
          </a:r>
        </a:p>
        <a:p>
          <a:pPr>
            <a:lnSpc>
              <a:spcPct val="100000"/>
            </a:lnSpc>
            <a:spcBef>
              <a:spcPct val="0"/>
            </a:spcBef>
            <a:spcAft>
              <a:spcPct val="35000"/>
            </a:spcAft>
          </a:pPr>
          <a:r>
            <a:rPr lang="zh-CN" altLang="en-US" sz="2000" dirty="0"/>
            <a:t>评价函数的优度</a:t>
          </a:r>
        </a:p>
      </dgm:t>
    </dgm:pt>
    <dgm:pt modelId="{35DF94FE-4269-42A8-B274-51E32D4D5D54}" type="parTrans" cxnId="{16CD49F5-C882-4A40-BEDB-4C709DEE40BB}">
      <dgm:prSet/>
      <dgm:spPr/>
      <dgm:t>
        <a:bodyPr/>
        <a:lstStyle/>
        <a:p>
          <a:endParaRPr lang="zh-TW" altLang="en-US" sz="2800"/>
        </a:p>
      </dgm:t>
    </dgm:pt>
    <dgm:pt modelId="{D60C5607-81DE-4CC8-91B3-C56E5666A49F}" type="sibTrans" cxnId="{16CD49F5-C882-4A40-BEDB-4C709DEE40BB}">
      <dgm:prSet custT="1"/>
      <dgm:spPr/>
      <dgm:t>
        <a:bodyPr/>
        <a:lstStyle/>
        <a:p>
          <a:endParaRPr lang="zh-TW" altLang="en-US" sz="2800"/>
        </a:p>
      </dgm:t>
    </dgm:pt>
    <dgm:pt modelId="{680F7195-4FD3-481E-8A2B-5AD54C8280AB}">
      <dgm:prSet phldrT="[文字]" phldr="0" custT="1"/>
      <dgm:spPr/>
      <dgm:t>
        <a:bodyPr vert="horz" wrap="square"/>
        <a:lstStyle/>
        <a:p>
          <a:pPr>
            <a:lnSpc>
              <a:spcPct val="100000"/>
            </a:lnSpc>
            <a:spcBef>
              <a:spcPct val="0"/>
            </a:spcBef>
            <a:spcAft>
              <a:spcPct val="35000"/>
            </a:spcAft>
          </a:pPr>
          <a:r>
            <a:rPr lang="zh-CN" altLang="en-US" sz="2000" dirty="0"/>
            <a:t>第三步</a:t>
          </a:r>
          <a:r>
            <a:rPr lang="en-US" altLang="zh-TW" sz="2000" dirty="0"/>
            <a:t>:</a:t>
          </a:r>
        </a:p>
        <a:p>
          <a:pPr>
            <a:lnSpc>
              <a:spcPct val="100000"/>
            </a:lnSpc>
            <a:spcBef>
              <a:spcPct val="0"/>
            </a:spcBef>
            <a:spcAft>
              <a:spcPct val="35000"/>
            </a:spcAft>
          </a:pPr>
          <a:r>
            <a:rPr lang="zh-CN" altLang="en-US" sz="2000" dirty="0"/>
            <a:t>选择最优函数</a:t>
          </a:r>
        </a:p>
      </dgm:t>
    </dgm:pt>
    <dgm:pt modelId="{E0770B27-10B9-4E3F-A134-B86908A61FFE}" type="parTrans" cxnId="{23B4D11B-A002-4C9F-9FAF-ED0049848485}">
      <dgm:prSet/>
      <dgm:spPr/>
      <dgm:t>
        <a:bodyPr/>
        <a:lstStyle/>
        <a:p>
          <a:endParaRPr lang="zh-TW" altLang="en-US" sz="2800"/>
        </a:p>
      </dgm:t>
    </dgm:pt>
    <dgm:pt modelId="{382B596D-4079-47F6-BAC4-80EDB1CFB95D}" type="sibTrans" cxnId="{23B4D11B-A002-4C9F-9FAF-ED0049848485}">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zh-CN" alt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zh-CN" altLang="en-US"/>
        </a:p>
      </dgm:t>
    </dgm:pt>
    <dgm:pt modelId="{888540DF-FD49-4215-991C-C7B2A2E10D35}" type="pres">
      <dgm:prSet presAssocID="{E857221A-734F-4396-A642-04F985B7D590}" presName="sibTrans" presStyleLbl="sibTrans2D1" presStyleIdx="0" presStyleCnt="2"/>
      <dgm:spPr/>
      <dgm:t>
        <a:bodyPr/>
        <a:lstStyle/>
        <a:p>
          <a:endParaRPr lang="zh-CN" altLang="en-US"/>
        </a:p>
      </dgm:t>
    </dgm:pt>
    <dgm:pt modelId="{FCAC1A52-7A03-424B-8708-40DF70DCEBE1}" type="pres">
      <dgm:prSet presAssocID="{E857221A-734F-4396-A642-04F985B7D590}" presName="connectorText" presStyleLbl="sibTrans2D1" presStyleIdx="0" presStyleCnt="2"/>
      <dgm:spPr/>
      <dgm:t>
        <a:bodyPr/>
        <a:lstStyle/>
        <a:p>
          <a:endParaRPr lang="zh-CN" alt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zh-CN" altLang="en-US"/>
        </a:p>
      </dgm:t>
    </dgm:pt>
    <dgm:pt modelId="{75576B2E-DB43-49F5-8A31-D5CBF5F78EEC}" type="pres">
      <dgm:prSet presAssocID="{D60C5607-81DE-4CC8-91B3-C56E5666A49F}" presName="sibTrans" presStyleLbl="sibTrans2D1" presStyleIdx="1" presStyleCnt="2"/>
      <dgm:spPr/>
      <dgm:t>
        <a:bodyPr/>
        <a:lstStyle/>
        <a:p>
          <a:endParaRPr lang="zh-CN" altLang="en-US"/>
        </a:p>
      </dgm:t>
    </dgm:pt>
    <dgm:pt modelId="{1FFABC42-5BE3-4E33-A2BE-582BDAFB0BDF}" type="pres">
      <dgm:prSet presAssocID="{D60C5607-81DE-4CC8-91B3-C56E5666A49F}" presName="connectorText" presStyleLbl="sibTrans2D1" presStyleIdx="1" presStyleCnt="2"/>
      <dgm:spPr/>
      <dgm:t>
        <a:bodyPr/>
        <a:lstStyle/>
        <a:p>
          <a:endParaRPr lang="zh-CN" alt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zh-CN" altLang="en-US"/>
        </a:p>
      </dgm:t>
    </dgm:pt>
  </dgm:ptLst>
  <dgm:cxnLst>
    <dgm:cxn modelId="{E8CB7273-B432-4CAB-9A2B-79AF311F36A3}" type="presOf" srcId="{D60C5607-81DE-4CC8-91B3-C56E5666A49F}" destId="{75576B2E-DB43-49F5-8A31-D5CBF5F78EEC}" srcOrd="0" destOrd="0" presId="urn:microsoft.com/office/officeart/2005/8/layout/process1"/>
    <dgm:cxn modelId="{23B4D11B-A002-4C9F-9FAF-ED0049848485}" srcId="{7ABBEAF7-C373-4176-BC82-DCCB6D5E3E26}" destId="{680F7195-4FD3-481E-8A2B-5AD54C8280AB}" srcOrd="2" destOrd="0" parTransId="{E0770B27-10B9-4E3F-A134-B86908A61FFE}" sibTransId="{382B596D-4079-47F6-BAC4-80EDB1CFB95D}"/>
    <dgm:cxn modelId="{A6CFD49F-E1DA-4693-82F7-498CBA4319AC}" type="presOf" srcId="{D60C5607-81DE-4CC8-91B3-C56E5666A49F}" destId="{1FFABC42-5BE3-4E33-A2BE-582BDAFB0BDF}" srcOrd="1" destOrd="0" presId="urn:microsoft.com/office/officeart/2005/8/layout/process1"/>
    <dgm:cxn modelId="{16CD49F5-C882-4A40-BEDB-4C709DEE40BB}" srcId="{7ABBEAF7-C373-4176-BC82-DCCB6D5E3E26}" destId="{380F6D09-15D5-4E2B-BF8A-CECE4B7C4A20}" srcOrd="1" destOrd="0" parTransId="{35DF94FE-4269-42A8-B274-51E32D4D5D54}" sibTransId="{D60C5607-81DE-4CC8-91B3-C56E5666A49F}"/>
    <dgm:cxn modelId="{2735EFCD-F7CE-4730-A740-B598A8DADCEB}" srcId="{7ABBEAF7-C373-4176-BC82-DCCB6D5E3E26}" destId="{801111EC-7761-4006-9B8D-BDD3478D6A0C}" srcOrd="0" destOrd="0" parTransId="{741192AF-66D8-44B3-8D71-D609A9576CFF}" sibTransId="{E857221A-734F-4396-A642-04F985B7D590}"/>
    <dgm:cxn modelId="{E6F32C1A-2D40-49DD-BC26-1083CD15F91F}" type="presOf" srcId="{380F6D09-15D5-4E2B-BF8A-CECE4B7C4A20}" destId="{2C9E42A7-D692-4DEF-A008-68C3A4D1516E}" srcOrd="0" destOrd="0" presId="urn:microsoft.com/office/officeart/2005/8/layout/process1"/>
    <dgm:cxn modelId="{3AE758F8-3680-47F1-93EC-C4DD77533DF2}" type="presOf" srcId="{E857221A-734F-4396-A642-04F985B7D590}" destId="{888540DF-FD49-4215-991C-C7B2A2E10D35}" srcOrd="0" destOrd="0" presId="urn:microsoft.com/office/officeart/2005/8/layout/process1"/>
    <dgm:cxn modelId="{CE9964BA-E010-4D0B-AB79-AC76ACC899B4}" type="presOf" srcId="{801111EC-7761-4006-9B8D-BDD3478D6A0C}" destId="{CFEBD105-9F67-4F60-B070-C671AE93A28A}" srcOrd="0" destOrd="0" presId="urn:microsoft.com/office/officeart/2005/8/layout/process1"/>
    <dgm:cxn modelId="{22CBDE92-4B03-42B8-9CF7-E976F1AE680E}" type="presOf" srcId="{E857221A-734F-4396-A642-04F985B7D590}" destId="{FCAC1A52-7A03-424B-8708-40DF70DCEBE1}" srcOrd="1" destOrd="0" presId="urn:microsoft.com/office/officeart/2005/8/layout/process1"/>
    <dgm:cxn modelId="{A638BB59-69BE-4E92-99EB-9FC7608A42E7}" type="presOf" srcId="{680F7195-4FD3-481E-8A2B-5AD54C8280AB}" destId="{B28036AB-B71B-48DE-97C4-D287BC3BE7AC}" srcOrd="0" destOrd="0" presId="urn:microsoft.com/office/officeart/2005/8/layout/process1"/>
    <dgm:cxn modelId="{9F555F29-E2CD-4D6D-807D-FEE3F8A0FA58}" type="presOf" srcId="{7ABBEAF7-C373-4176-BC82-DCCB6D5E3E26}" destId="{A491758C-84A6-4A4D-888E-93118B4129B4}" srcOrd="0" destOrd="0" presId="urn:microsoft.com/office/officeart/2005/8/layout/process1"/>
    <dgm:cxn modelId="{18C9CA70-6454-4543-BC23-552BE93BF61D}" type="presParOf" srcId="{A491758C-84A6-4A4D-888E-93118B4129B4}" destId="{CFEBD105-9F67-4F60-B070-C671AE93A28A}" srcOrd="0" destOrd="0" presId="urn:microsoft.com/office/officeart/2005/8/layout/process1"/>
    <dgm:cxn modelId="{4CD88057-C591-42ED-85D4-3A029EDBD464}" type="presParOf" srcId="{A491758C-84A6-4A4D-888E-93118B4129B4}" destId="{888540DF-FD49-4215-991C-C7B2A2E10D35}" srcOrd="1" destOrd="0" presId="urn:microsoft.com/office/officeart/2005/8/layout/process1"/>
    <dgm:cxn modelId="{538CAF9D-F1E4-4415-B61C-31BD3BACF424}" type="presParOf" srcId="{888540DF-FD49-4215-991C-C7B2A2E10D35}" destId="{FCAC1A52-7A03-424B-8708-40DF70DCEBE1}" srcOrd="0" destOrd="0" presId="urn:microsoft.com/office/officeart/2005/8/layout/process1"/>
    <dgm:cxn modelId="{50F7F645-AF3F-4A29-ADA3-0F5FC7C868E9}" type="presParOf" srcId="{A491758C-84A6-4A4D-888E-93118B4129B4}" destId="{2C9E42A7-D692-4DEF-A008-68C3A4D1516E}" srcOrd="2" destOrd="0" presId="urn:microsoft.com/office/officeart/2005/8/layout/process1"/>
    <dgm:cxn modelId="{1217A969-3714-4D5E-8662-A21D18128829}" type="presParOf" srcId="{A491758C-84A6-4A4D-888E-93118B4129B4}" destId="{75576B2E-DB43-49F5-8A31-D5CBF5F78EEC}" srcOrd="3" destOrd="0" presId="urn:microsoft.com/office/officeart/2005/8/layout/process1"/>
    <dgm:cxn modelId="{D26F5561-47DC-4525-AD5F-9AE75BA4312E}" type="presParOf" srcId="{75576B2E-DB43-49F5-8A31-D5CBF5F78EEC}" destId="{1FFABC42-5BE3-4E33-A2BE-582BDAFB0BDF}" srcOrd="0" destOrd="0" presId="urn:microsoft.com/office/officeart/2005/8/layout/process1"/>
    <dgm:cxn modelId="{BA01353C-F7E1-4839-9519-39D3C06C5125}"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5#1" qsCatId="simple" csTypeId="urn:microsoft.com/office/officeart/2005/8/colors/accent6_2#1" csCatId="accent1" phldr="0"/>
      <dgm:spPr/>
      <dgm:t>
        <a:bodyPr/>
        <a:lstStyle/>
        <a:p>
          <a:endParaRPr lang="zh-CN" altLang="en-US"/>
        </a:p>
      </dgm:t>
    </dgm:pt>
    <dgm:pt modelId="{0605F139-5EF0-48E7-A091-192233D2011D}">
      <dgm:prSet phldrT="[文本]" phldr="0" custT="0"/>
      <dgm:spPr/>
      <dgm:t>
        <a:bodyPr vert="horz" wrap="square"/>
        <a:lstStyle/>
        <a:p>
          <a:pPr>
            <a:lnSpc>
              <a:spcPct val="100000"/>
            </a:lnSpc>
            <a:spcBef>
              <a:spcPct val="0"/>
            </a:spcBef>
            <a:spcAft>
              <a:spcPct val="35000"/>
            </a:spcAft>
          </a:pPr>
          <a:r>
            <a:rPr lang="zh-CN" altLang="en-US"/>
            <a:t>机器学习</a:t>
          </a:r>
        </a:p>
      </dgm:t>
    </dgm:pt>
    <dgm:pt modelId="{2AFB1B2A-8749-4E5E-9CB9-0B60F81C46F8}" type="parTrans" cxnId="{63B50E41-5DD5-4910-A311-DC1D70D19A84}">
      <dgm:prSet/>
      <dgm:spPr/>
      <dgm:t>
        <a:bodyPr/>
        <a:lstStyle/>
        <a:p>
          <a:endParaRPr lang="zh-CN" altLang="en-US"/>
        </a:p>
      </dgm:t>
    </dgm:pt>
    <dgm:pt modelId="{E0FFEB56-236E-4FE9-83BF-31494E265D5A}" type="sibTrans" cxnId="{63B50E41-5DD5-4910-A311-DC1D70D19A84}">
      <dgm:prSet/>
      <dgm:spPr/>
      <dgm:t>
        <a:bodyPr/>
        <a:lstStyle/>
        <a:p>
          <a:endParaRPr lang="zh-CN" altLang="en-US"/>
        </a:p>
      </dgm:t>
    </dgm:pt>
    <dgm:pt modelId="{4530EE7D-F557-4815-9ED2-EABC47F46978}">
      <dgm:prSet phldrT="[文本]" phldr="0" custT="0"/>
      <dgm:spPr/>
      <dgm:t>
        <a:bodyPr vert="horz" wrap="square"/>
        <a:lstStyle/>
        <a:p>
          <a:pPr>
            <a:lnSpc>
              <a:spcPct val="100000"/>
            </a:lnSpc>
            <a:spcBef>
              <a:spcPct val="0"/>
            </a:spcBef>
            <a:spcAft>
              <a:spcPct val="35000"/>
            </a:spcAft>
          </a:pPr>
          <a:r>
            <a:rPr lang="zh-CN" altLang="en-US"/>
            <a:t>监督学习</a:t>
          </a:r>
        </a:p>
      </dgm:t>
    </dgm:pt>
    <dgm:pt modelId="{AC2BFF99-DAE2-494A-88AB-85D75BC6D2EE}" type="parTrans" cxnId="{EDFE2B1F-D706-4241-8F75-168CFDFDC157}">
      <dgm:prSet/>
      <dgm:spPr/>
      <dgm:t>
        <a:bodyPr/>
        <a:lstStyle/>
        <a:p>
          <a:endParaRPr lang="zh-CN" altLang="en-US"/>
        </a:p>
      </dgm:t>
    </dgm:pt>
    <dgm:pt modelId="{B98A0394-6758-42EB-8D0E-4491BED52B6C}" type="sibTrans" cxnId="{EDFE2B1F-D706-4241-8F75-168CFDFDC157}">
      <dgm:prSet/>
      <dgm:spPr/>
      <dgm:t>
        <a:bodyPr/>
        <a:lstStyle/>
        <a:p>
          <a:endParaRPr lang="zh-CN" altLang="en-US"/>
        </a:p>
      </dgm:t>
    </dgm:pt>
    <dgm:pt modelId="{2C2A4BF3-AA22-4080-9546-909CF9AC3ECB}">
      <dgm:prSet phldrT="[文本]" phldr="0" custT="0"/>
      <dgm:spPr/>
      <dgm:t>
        <a:bodyPr vert="horz" wrap="square"/>
        <a:lstStyle/>
        <a:p>
          <a:pPr>
            <a:lnSpc>
              <a:spcPct val="100000"/>
            </a:lnSpc>
            <a:spcBef>
              <a:spcPct val="0"/>
            </a:spcBef>
            <a:spcAft>
              <a:spcPct val="35000"/>
            </a:spcAft>
          </a:pPr>
          <a:r>
            <a:rPr lang="zh-CN" altLang="en-US"/>
            <a:t>监督学习</a:t>
          </a:r>
        </a:p>
      </dgm:t>
    </dgm:pt>
    <dgm:pt modelId="{4A6A0524-D9B7-4A37-8E78-5FE688BDCCE6}" type="parTrans" cxnId="{E4A8D5E1-8E02-4F3F-9B07-FBA64B3F1FF4}">
      <dgm:prSet/>
      <dgm:spPr/>
      <dgm:t>
        <a:bodyPr/>
        <a:lstStyle/>
        <a:p>
          <a:endParaRPr lang="zh-CN" altLang="en-US"/>
        </a:p>
      </dgm:t>
    </dgm:pt>
    <dgm:pt modelId="{39CECE7E-7D7C-4022-9437-1E0813814145}" type="sibTrans" cxnId="{E4A8D5E1-8E02-4F3F-9B07-FBA64B3F1FF4}">
      <dgm:prSet/>
      <dgm:spPr/>
      <dgm:t>
        <a:bodyPr/>
        <a:lstStyle/>
        <a:p>
          <a:endParaRPr lang="zh-CN" altLang="en-US"/>
        </a:p>
      </dgm:t>
    </dgm:pt>
    <dgm:pt modelId="{C78C4F92-AD69-46C8-910C-41059E8ED0A9}">
      <dgm:prSet phldrT="[文本]" phldr="0" custT="0"/>
      <dgm:spPr/>
      <dgm:t>
        <a:bodyPr vert="horz" wrap="square"/>
        <a:lstStyle/>
        <a:p>
          <a:pPr>
            <a:lnSpc>
              <a:spcPct val="100000"/>
            </a:lnSpc>
            <a:spcBef>
              <a:spcPct val="0"/>
            </a:spcBef>
            <a:spcAft>
              <a:spcPct val="35000"/>
            </a:spcAft>
          </a:pPr>
          <a:r>
            <a:rPr lang="zh-CN" altLang="en-US"/>
            <a:t>非监督学习</a:t>
          </a:r>
        </a:p>
      </dgm:t>
    </dgm:pt>
    <dgm:pt modelId="{581124B7-0397-40F7-9B1D-41220103BA68}" type="parTrans" cxnId="{47C8C598-4DD3-4AEB-85AC-04D88860BB48}">
      <dgm:prSet/>
      <dgm:spPr/>
      <dgm:t>
        <a:bodyPr/>
        <a:lstStyle/>
        <a:p>
          <a:endParaRPr lang="zh-CN" altLang="en-US"/>
        </a:p>
      </dgm:t>
    </dgm:pt>
    <dgm:pt modelId="{A23C44A9-E7A6-467B-BF93-DD0656347715}" type="sibTrans" cxnId="{47C8C598-4DD3-4AEB-85AC-04D88860BB48}">
      <dgm:prSet/>
      <dgm:spPr/>
      <dgm:t>
        <a:bodyPr/>
        <a:lstStyle/>
        <a:p>
          <a:endParaRPr lang="zh-CN" altLang="en-US"/>
        </a:p>
      </dgm:t>
    </dgm:pt>
    <dgm:pt modelId="{55FF3657-0095-466A-81F5-D403B0C77C6A}">
      <dgm:prSet phldr="0" custT="0"/>
      <dgm:spPr/>
      <dgm:t>
        <a:bodyPr vert="horz" wrap="square"/>
        <a:lstStyle/>
        <a:p>
          <a:pPr>
            <a:lnSpc>
              <a:spcPct val="100000"/>
            </a:lnSpc>
            <a:spcBef>
              <a:spcPct val="0"/>
            </a:spcBef>
            <a:spcAft>
              <a:spcPct val="35000"/>
            </a:spcAft>
          </a:pPr>
          <a:r>
            <a:rPr lang="zh-CN"/>
            <a:t>半监督学习</a:t>
          </a:r>
        </a:p>
      </dgm:t>
    </dgm:pt>
    <dgm:pt modelId="{EC8C34BC-33B1-4841-84E5-10B2DC1EF3E8}" type="parTrans" cxnId="{A3C3FE69-CA35-4600-9099-F26371E00040}">
      <dgm:prSet/>
      <dgm:spPr/>
      <dgm:t>
        <a:bodyPr/>
        <a:lstStyle/>
        <a:p>
          <a:endParaRPr lang="zh-CN" altLang="en-US"/>
        </a:p>
      </dgm:t>
    </dgm:pt>
    <dgm:pt modelId="{323690A0-7E21-4379-9A30-AC5B6CF5487F}" type="sibTrans" cxnId="{A3C3FE69-CA35-4600-9099-F26371E00040}">
      <dgm:prSet/>
      <dgm:spPr/>
    </dgm:pt>
    <dgm:pt modelId="{4E4A1E17-A3EC-4A54-9171-277E11A0B287}">
      <dgm:prSet phldrT="[文本]" phldr="0" custT="0"/>
      <dgm:spPr/>
      <dgm:t>
        <a:bodyPr vert="horz" wrap="square"/>
        <a:lstStyle/>
        <a:p>
          <a:pPr>
            <a:lnSpc>
              <a:spcPct val="100000"/>
            </a:lnSpc>
            <a:spcBef>
              <a:spcPct val="0"/>
            </a:spcBef>
            <a:spcAft>
              <a:spcPct val="35000"/>
            </a:spcAft>
          </a:pPr>
          <a:r>
            <a:rPr lang="zh-CN" altLang="en-US"/>
            <a:t>强化学习</a:t>
          </a:r>
        </a:p>
      </dgm:t>
    </dgm:pt>
    <dgm:pt modelId="{367D7799-1E5C-4947-8AD1-85D1E0D367AF}" type="parTrans" cxnId="{033B30A8-45B9-4412-A377-4B2361D582FB}">
      <dgm:prSet/>
      <dgm:spPr/>
      <dgm:t>
        <a:bodyPr/>
        <a:lstStyle/>
        <a:p>
          <a:endParaRPr lang="zh-CN" altLang="en-US"/>
        </a:p>
      </dgm:t>
    </dgm:pt>
    <dgm:pt modelId="{7FFEBD18-7D5B-41C0-A8F3-60942A71708D}" type="sibTrans" cxnId="{033B30A8-45B9-4412-A377-4B2361D582FB}">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t>
        <a:bodyPr/>
        <a:lstStyle/>
        <a:p>
          <a:endParaRPr lang="zh-CN" altLang="en-US"/>
        </a:p>
      </dgm:t>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t>
        <a:bodyPr/>
        <a:lstStyle/>
        <a:p>
          <a:endParaRPr lang="zh-CN" altLang="en-US"/>
        </a:p>
      </dgm:t>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t>
        <a:bodyPr/>
        <a:lstStyle/>
        <a:p>
          <a:endParaRPr lang="zh-CN" altLang="en-US"/>
        </a:p>
      </dgm:t>
    </dgm:pt>
    <dgm:pt modelId="{C1833E64-0598-4ED8-B73B-4C820BB35531}" type="pres">
      <dgm:prSet presAssocID="{AC2BFF99-DAE2-494A-88AB-85D75BC6D2EE}" presName="connTx" presStyleLbl="parChTrans1D2" presStyleIdx="0" presStyleCnt="2"/>
      <dgm:spPr/>
      <dgm:t>
        <a:bodyPr/>
        <a:lstStyle/>
        <a:p>
          <a:endParaRPr lang="zh-CN" altLang="en-US"/>
        </a:p>
      </dgm:t>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t>
        <a:bodyPr/>
        <a:lstStyle/>
        <a:p>
          <a:endParaRPr lang="zh-CN" altLang="en-US"/>
        </a:p>
      </dgm:t>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3"/>
      <dgm:spPr/>
      <dgm:t>
        <a:bodyPr/>
        <a:lstStyle/>
        <a:p>
          <a:endParaRPr lang="zh-CN" altLang="en-US"/>
        </a:p>
      </dgm:t>
    </dgm:pt>
    <dgm:pt modelId="{66B35CF0-1806-4E4A-8B50-99A64DECDBA9}" type="pres">
      <dgm:prSet presAssocID="{4A6A0524-D9B7-4A37-8E78-5FE688BDCCE6}" presName="connTx" presStyleLbl="parChTrans1D3" presStyleIdx="0" presStyleCnt="3"/>
      <dgm:spPr/>
      <dgm:t>
        <a:bodyPr/>
        <a:lstStyle/>
        <a:p>
          <a:endParaRPr lang="zh-CN" altLang="en-US"/>
        </a:p>
      </dgm:t>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3">
        <dgm:presLayoutVars>
          <dgm:chPref val="3"/>
        </dgm:presLayoutVars>
      </dgm:prSet>
      <dgm:spPr/>
      <dgm:t>
        <a:bodyPr/>
        <a:lstStyle/>
        <a:p>
          <a:endParaRPr lang="zh-CN" altLang="en-US"/>
        </a:p>
      </dgm:t>
    </dgm:pt>
    <dgm:pt modelId="{E0C65410-D9BC-4E23-87DE-EBBC54AD2166}" type="pres">
      <dgm:prSet presAssocID="{2C2A4BF3-AA22-4080-9546-909CF9AC3ECB}" presName="level3hierChild" presStyleCnt="0"/>
      <dgm:spPr/>
    </dgm:pt>
    <dgm:pt modelId="{E81582B1-A130-479F-ACE3-61EF727591CE}" type="pres">
      <dgm:prSet presAssocID="{581124B7-0397-40F7-9B1D-41220103BA68}" presName="conn2-1" presStyleLbl="parChTrans1D3" presStyleIdx="1" presStyleCnt="3"/>
      <dgm:spPr/>
      <dgm:t>
        <a:bodyPr/>
        <a:lstStyle/>
        <a:p>
          <a:endParaRPr lang="zh-CN" altLang="en-US"/>
        </a:p>
      </dgm:t>
    </dgm:pt>
    <dgm:pt modelId="{C3EBFA62-33AA-4455-9D61-7B96DA4B37A4}" type="pres">
      <dgm:prSet presAssocID="{581124B7-0397-40F7-9B1D-41220103BA68}" presName="connTx" presStyleLbl="parChTrans1D3" presStyleIdx="1" presStyleCnt="3"/>
      <dgm:spPr/>
      <dgm:t>
        <a:bodyPr/>
        <a:lstStyle/>
        <a:p>
          <a:endParaRPr lang="zh-CN" altLang="en-US"/>
        </a:p>
      </dgm:t>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3">
        <dgm:presLayoutVars>
          <dgm:chPref val="3"/>
        </dgm:presLayoutVars>
      </dgm:prSet>
      <dgm:spPr/>
      <dgm:t>
        <a:bodyPr/>
        <a:lstStyle/>
        <a:p>
          <a:endParaRPr lang="zh-CN" altLang="en-US"/>
        </a:p>
      </dgm:t>
    </dgm:pt>
    <dgm:pt modelId="{02AC44EF-F1FC-4C54-8D55-2436304955F9}" type="pres">
      <dgm:prSet presAssocID="{C78C4F92-AD69-46C8-910C-41059E8ED0A9}" presName="level3hierChild" presStyleCnt="0"/>
      <dgm:spPr/>
    </dgm:pt>
    <dgm:pt modelId="{9E04F850-E385-4BBC-9F57-2A6540ADF298}" type="pres">
      <dgm:prSet presAssocID="{EC8C34BC-33B1-4841-84E5-10B2DC1EF3E8}" presName="conn2-1" presStyleLbl="parChTrans1D3" presStyleIdx="2" presStyleCnt="3"/>
      <dgm:spPr/>
      <dgm:t>
        <a:bodyPr/>
        <a:lstStyle/>
        <a:p>
          <a:endParaRPr lang="zh-CN" altLang="en-US"/>
        </a:p>
      </dgm:t>
    </dgm:pt>
    <dgm:pt modelId="{BA8DF1BC-CBAA-4082-ADDE-52E31E34327E}" type="pres">
      <dgm:prSet presAssocID="{EC8C34BC-33B1-4841-84E5-10B2DC1EF3E8}" presName="connTx" presStyleLbl="parChTrans1D3" presStyleIdx="2" presStyleCnt="3"/>
      <dgm:spPr/>
      <dgm:t>
        <a:bodyPr/>
        <a:lstStyle/>
        <a:p>
          <a:endParaRPr lang="zh-CN" altLang="en-US"/>
        </a:p>
      </dgm:t>
    </dgm:pt>
    <dgm:pt modelId="{046C0DF5-BC89-4092-A27D-FC276EF054D5}" type="pres">
      <dgm:prSet presAssocID="{55FF3657-0095-466A-81F5-D403B0C77C6A}" presName="root2" presStyleCnt="0"/>
      <dgm:spPr/>
    </dgm:pt>
    <dgm:pt modelId="{B6B375C0-1ABA-481D-969A-48AAA3D1202B}" type="pres">
      <dgm:prSet presAssocID="{55FF3657-0095-466A-81F5-D403B0C77C6A}" presName="LevelTwoTextNode" presStyleLbl="node3" presStyleIdx="2" presStyleCnt="3">
        <dgm:presLayoutVars>
          <dgm:chPref val="3"/>
        </dgm:presLayoutVars>
      </dgm:prSet>
      <dgm:spPr/>
      <dgm:t>
        <a:bodyPr/>
        <a:lstStyle/>
        <a:p>
          <a:endParaRPr lang="zh-CN" altLang="en-US"/>
        </a:p>
      </dgm:t>
    </dgm:pt>
    <dgm:pt modelId="{93EAC7C1-2CEC-4E0E-A13B-BEE7AD7322AB}" type="pres">
      <dgm:prSet presAssocID="{55FF3657-0095-466A-81F5-D403B0C77C6A}" presName="level3hierChild" presStyleCnt="0"/>
      <dgm:spPr/>
    </dgm:pt>
    <dgm:pt modelId="{2E81B90F-7494-41FF-808F-F7F82B993B40}" type="pres">
      <dgm:prSet presAssocID="{367D7799-1E5C-4947-8AD1-85D1E0D367AF}" presName="conn2-1" presStyleLbl="parChTrans1D2" presStyleIdx="1" presStyleCnt="2"/>
      <dgm:spPr/>
      <dgm:t>
        <a:bodyPr/>
        <a:lstStyle/>
        <a:p>
          <a:endParaRPr lang="zh-CN" altLang="en-US"/>
        </a:p>
      </dgm:t>
    </dgm:pt>
    <dgm:pt modelId="{0F4B7785-0023-487B-801C-9850969E1D34}" type="pres">
      <dgm:prSet presAssocID="{367D7799-1E5C-4947-8AD1-85D1E0D367AF}" presName="connTx" presStyleLbl="parChTrans1D2" presStyleIdx="1" presStyleCnt="2"/>
      <dgm:spPr/>
      <dgm:t>
        <a:bodyPr/>
        <a:lstStyle/>
        <a:p>
          <a:endParaRPr lang="zh-CN" altLang="en-US"/>
        </a:p>
      </dgm:t>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t>
        <a:bodyPr/>
        <a:lstStyle/>
        <a:p>
          <a:endParaRPr lang="zh-CN" altLang="en-US"/>
        </a:p>
      </dgm:t>
    </dgm:pt>
    <dgm:pt modelId="{6D231649-1A42-47D5-A289-01058E6A05B6}" type="pres">
      <dgm:prSet presAssocID="{4E4A1E17-A3EC-4A54-9171-277E11A0B287}" presName="level3hierChild" presStyleCnt="0"/>
      <dgm:spPr/>
    </dgm:pt>
  </dgm:ptLst>
  <dgm:cxnLst>
    <dgm:cxn modelId="{41A4FDC3-49E2-4533-96CB-F3981A8F6E6D}" type="presOf" srcId="{EFE73B03-4D71-4565-8C52-4902BE6377A4}" destId="{5FBAB40F-6011-4629-9B30-77C9439C91BF}" srcOrd="0" destOrd="0" presId="urn:microsoft.com/office/officeart/2005/8/layout/hierarchy2#1"/>
    <dgm:cxn modelId="{ECB9B157-1BFD-4F77-82ED-044EACE89626}" type="presOf" srcId="{AC2BFF99-DAE2-494A-88AB-85D75BC6D2EE}" destId="{C1833E64-0598-4ED8-B73B-4C820BB35531}" srcOrd="1" destOrd="0" presId="urn:microsoft.com/office/officeart/2005/8/layout/hierarchy2#1"/>
    <dgm:cxn modelId="{F72D4886-C58D-4DCA-B857-1111EF58C99F}" type="presOf" srcId="{4E4A1E17-A3EC-4A54-9171-277E11A0B287}" destId="{3D382021-A429-4403-82FF-5A95DD3EBB20}" srcOrd="0" destOrd="0" presId="urn:microsoft.com/office/officeart/2005/8/layout/hierarchy2#1"/>
    <dgm:cxn modelId="{5B71C273-31CD-4C22-8364-949ABE14A8D8}" type="presOf" srcId="{EC8C34BC-33B1-4841-84E5-10B2DC1EF3E8}" destId="{9E04F850-E385-4BBC-9F57-2A6540ADF298}" srcOrd="0" destOrd="0" presId="urn:microsoft.com/office/officeart/2005/8/layout/hierarchy2#1"/>
    <dgm:cxn modelId="{A06DC9E2-625D-4C26-91FF-EE8D021DD387}" type="presOf" srcId="{2C2A4BF3-AA22-4080-9546-909CF9AC3ECB}" destId="{63712EDC-9AF8-41BC-8F72-ADF8D554FF07}" srcOrd="0" destOrd="0" presId="urn:microsoft.com/office/officeart/2005/8/layout/hierarchy2#1"/>
    <dgm:cxn modelId="{BD5C582F-D8D3-4119-B2EE-D0E8AA00CCDA}" type="presOf" srcId="{0605F139-5EF0-48E7-A091-192233D2011D}" destId="{24E3F4AB-32FB-4CE0-9DAC-FC4DD26B5900}" srcOrd="0" destOrd="0" presId="urn:microsoft.com/office/officeart/2005/8/layout/hierarchy2#1"/>
    <dgm:cxn modelId="{086CE0F7-41EE-4838-880C-DBA9A172942D}" type="presOf" srcId="{4A6A0524-D9B7-4A37-8E78-5FE688BDCCE6}" destId="{66B35CF0-1806-4E4A-8B50-99A64DECDBA9}" srcOrd="1" destOrd="0" presId="urn:microsoft.com/office/officeart/2005/8/layout/hierarchy2#1"/>
    <dgm:cxn modelId="{E3C77FFB-2C5E-41DB-9A94-7C720626311F}" type="presOf" srcId="{367D7799-1E5C-4947-8AD1-85D1E0D367AF}" destId="{2E81B90F-7494-41FF-808F-F7F82B993B40}" srcOrd="0" destOrd="0" presId="urn:microsoft.com/office/officeart/2005/8/layout/hierarchy2#1"/>
    <dgm:cxn modelId="{969E1870-2CBD-4B31-B31D-17B8190DB745}" type="presOf" srcId="{581124B7-0397-40F7-9B1D-41220103BA68}" destId="{E81582B1-A130-479F-ACE3-61EF727591CE}" srcOrd="0" destOrd="0" presId="urn:microsoft.com/office/officeart/2005/8/layout/hierarchy2#1"/>
    <dgm:cxn modelId="{B9D9EFEA-A220-42DF-972A-D8CE84A43888}" type="presOf" srcId="{367D7799-1E5C-4947-8AD1-85D1E0D367AF}" destId="{0F4B7785-0023-487B-801C-9850969E1D34}" srcOrd="1" destOrd="0" presId="urn:microsoft.com/office/officeart/2005/8/layout/hierarchy2#1"/>
    <dgm:cxn modelId="{298BD001-6625-4C7F-B9D9-B43A0F4873A9}" type="presOf" srcId="{AC2BFF99-DAE2-494A-88AB-85D75BC6D2EE}" destId="{B47BD6C9-6D53-4A69-975F-9CF96E25F10F}" srcOrd="0" destOrd="0" presId="urn:microsoft.com/office/officeart/2005/8/layout/hierarchy2#1"/>
    <dgm:cxn modelId="{033B30A8-45B9-4412-A377-4B2361D582FB}" srcId="{0605F139-5EF0-48E7-A091-192233D2011D}" destId="{4E4A1E17-A3EC-4A54-9171-277E11A0B287}" srcOrd="1" destOrd="0" parTransId="{367D7799-1E5C-4947-8AD1-85D1E0D367AF}" sibTransId="{7FFEBD18-7D5B-41C0-A8F3-60942A71708D}"/>
    <dgm:cxn modelId="{0A1AFEEA-EED3-4885-A326-65A2DA2AF2BB}" type="presOf" srcId="{4A6A0524-D9B7-4A37-8E78-5FE688BDCCE6}" destId="{FA61825B-C877-4D42-AAFB-0586288A9783}" srcOrd="0" destOrd="0" presId="urn:microsoft.com/office/officeart/2005/8/layout/hierarchy2#1"/>
    <dgm:cxn modelId="{2894E91F-2254-4647-9369-CDC111B8F4DA}" type="presOf" srcId="{EC8C34BC-33B1-4841-84E5-10B2DC1EF3E8}" destId="{BA8DF1BC-CBAA-4082-ADDE-52E31E34327E}" srcOrd="1" destOrd="0" presId="urn:microsoft.com/office/officeart/2005/8/layout/hierarchy2#1"/>
    <dgm:cxn modelId="{1BF32C24-A0E5-495E-8F9D-84CD7A890238}" type="presOf" srcId="{C78C4F92-AD69-46C8-910C-41059E8ED0A9}" destId="{29F748CF-C0E7-4DEA-B3A3-0E8AEB5CA964}" srcOrd="0" destOrd="0" presId="urn:microsoft.com/office/officeart/2005/8/layout/hierarchy2#1"/>
    <dgm:cxn modelId="{E4A8D5E1-8E02-4F3F-9B07-FBA64B3F1FF4}" srcId="{4530EE7D-F557-4815-9ED2-EABC47F46978}" destId="{2C2A4BF3-AA22-4080-9546-909CF9AC3ECB}" srcOrd="0" destOrd="0" parTransId="{4A6A0524-D9B7-4A37-8E78-5FE688BDCCE6}" sibTransId="{39CECE7E-7D7C-4022-9437-1E0813814145}"/>
    <dgm:cxn modelId="{65914E78-81CF-4093-A28D-4ABF92FF96F0}" type="presOf" srcId="{4530EE7D-F557-4815-9ED2-EABC47F46978}" destId="{3C0D5057-54F2-42F8-ADAD-AA27A1CC1A1B}" srcOrd="0" destOrd="0" presId="urn:microsoft.com/office/officeart/2005/8/layout/hierarchy2#1"/>
    <dgm:cxn modelId="{A3C3FE69-CA35-4600-9099-F26371E00040}" srcId="{4530EE7D-F557-4815-9ED2-EABC47F46978}" destId="{55FF3657-0095-466A-81F5-D403B0C77C6A}" srcOrd="2" destOrd="0" parTransId="{EC8C34BC-33B1-4841-84E5-10B2DC1EF3E8}" sibTransId="{323690A0-7E21-4379-9A30-AC5B6CF5487F}"/>
    <dgm:cxn modelId="{EDFE2B1F-D706-4241-8F75-168CFDFDC157}" srcId="{0605F139-5EF0-48E7-A091-192233D2011D}" destId="{4530EE7D-F557-4815-9ED2-EABC47F46978}" srcOrd="0" destOrd="0" parTransId="{AC2BFF99-DAE2-494A-88AB-85D75BC6D2EE}" sibTransId="{B98A0394-6758-42EB-8D0E-4491BED52B6C}"/>
    <dgm:cxn modelId="{15821686-5DEC-4A7C-9EDB-792B671A50B8}" type="presOf" srcId="{55FF3657-0095-466A-81F5-D403B0C77C6A}" destId="{B6B375C0-1ABA-481D-969A-48AAA3D1202B}" srcOrd="0" destOrd="0" presId="urn:microsoft.com/office/officeart/2005/8/layout/hierarchy2#1"/>
    <dgm:cxn modelId="{47C8C598-4DD3-4AEB-85AC-04D88860BB48}" srcId="{4530EE7D-F557-4815-9ED2-EABC47F46978}" destId="{C78C4F92-AD69-46C8-910C-41059E8ED0A9}" srcOrd="1" destOrd="0" parTransId="{581124B7-0397-40F7-9B1D-41220103BA68}" sibTransId="{A23C44A9-E7A6-467B-BF93-DD0656347715}"/>
    <dgm:cxn modelId="{63B50E41-5DD5-4910-A311-DC1D70D19A84}" srcId="{EFE73B03-4D71-4565-8C52-4902BE6377A4}" destId="{0605F139-5EF0-48E7-A091-192233D2011D}" srcOrd="0" destOrd="0" parTransId="{2AFB1B2A-8749-4E5E-9CB9-0B60F81C46F8}" sibTransId="{E0FFEB56-236E-4FE9-83BF-31494E265D5A}"/>
    <dgm:cxn modelId="{70F32538-DDC8-4C03-B6BD-E7CFE11227FE}" type="presOf" srcId="{581124B7-0397-40F7-9B1D-41220103BA68}" destId="{C3EBFA62-33AA-4455-9D61-7B96DA4B37A4}" srcOrd="1" destOrd="0" presId="urn:microsoft.com/office/officeart/2005/8/layout/hierarchy2#1"/>
    <dgm:cxn modelId="{A05513C7-0307-4B30-B538-7FA6C3C8175B}" type="presParOf" srcId="{5FBAB40F-6011-4629-9B30-77C9439C91BF}" destId="{2332AA2E-A989-4175-BB73-78EA4C3BDB65}" srcOrd="0" destOrd="0" presId="urn:microsoft.com/office/officeart/2005/8/layout/hierarchy2#1"/>
    <dgm:cxn modelId="{0137D2C9-59D1-439B-830C-20CD0101C049}" type="presParOf" srcId="{2332AA2E-A989-4175-BB73-78EA4C3BDB65}" destId="{24E3F4AB-32FB-4CE0-9DAC-FC4DD26B5900}" srcOrd="0" destOrd="0" presId="urn:microsoft.com/office/officeart/2005/8/layout/hierarchy2#1"/>
    <dgm:cxn modelId="{A1AA4D2A-1833-4B7A-AC90-49DBADFAC257}" type="presParOf" srcId="{2332AA2E-A989-4175-BB73-78EA4C3BDB65}" destId="{44F25638-8073-4DA7-9390-5AC06A304565}" srcOrd="1" destOrd="0" presId="urn:microsoft.com/office/officeart/2005/8/layout/hierarchy2#1"/>
    <dgm:cxn modelId="{22C8F401-50C0-4CDE-BF43-6652134258D7}" type="presParOf" srcId="{44F25638-8073-4DA7-9390-5AC06A304565}" destId="{B47BD6C9-6D53-4A69-975F-9CF96E25F10F}" srcOrd="0" destOrd="0" presId="urn:microsoft.com/office/officeart/2005/8/layout/hierarchy2#1"/>
    <dgm:cxn modelId="{08C474B7-9266-4E45-8D32-11150FFFFD92}" type="presParOf" srcId="{B47BD6C9-6D53-4A69-975F-9CF96E25F10F}" destId="{C1833E64-0598-4ED8-B73B-4C820BB35531}" srcOrd="0" destOrd="0" presId="urn:microsoft.com/office/officeart/2005/8/layout/hierarchy2#1"/>
    <dgm:cxn modelId="{F0207841-20C6-4C72-8AAF-40AE221755D0}" type="presParOf" srcId="{44F25638-8073-4DA7-9390-5AC06A304565}" destId="{46F58ACF-5130-428E-B3EF-87D6FEC0C921}" srcOrd="1" destOrd="0" presId="urn:microsoft.com/office/officeart/2005/8/layout/hierarchy2#1"/>
    <dgm:cxn modelId="{D6AEBA53-5A8B-4478-918D-3E60E04D76B1}" type="presParOf" srcId="{46F58ACF-5130-428E-B3EF-87D6FEC0C921}" destId="{3C0D5057-54F2-42F8-ADAD-AA27A1CC1A1B}" srcOrd="0" destOrd="0" presId="urn:microsoft.com/office/officeart/2005/8/layout/hierarchy2#1"/>
    <dgm:cxn modelId="{EC733988-0A7E-43A1-B009-BE04E63D6C41}" type="presParOf" srcId="{46F58ACF-5130-428E-B3EF-87D6FEC0C921}" destId="{48673F39-879C-4946-8DC7-FD68F0552920}" srcOrd="1" destOrd="0" presId="urn:microsoft.com/office/officeart/2005/8/layout/hierarchy2#1"/>
    <dgm:cxn modelId="{D4C5A120-2B73-4CC2-B4F0-CE1EBC644567}" type="presParOf" srcId="{48673F39-879C-4946-8DC7-FD68F0552920}" destId="{FA61825B-C877-4D42-AAFB-0586288A9783}" srcOrd="0" destOrd="0" presId="urn:microsoft.com/office/officeart/2005/8/layout/hierarchy2#1"/>
    <dgm:cxn modelId="{546E0FCF-7CFB-4C8C-9A64-C56F3B05AC33}" type="presParOf" srcId="{FA61825B-C877-4D42-AAFB-0586288A9783}" destId="{66B35CF0-1806-4E4A-8B50-99A64DECDBA9}" srcOrd="0" destOrd="0" presId="urn:microsoft.com/office/officeart/2005/8/layout/hierarchy2#1"/>
    <dgm:cxn modelId="{A42D4AB6-3D8E-46AF-A21E-5A5E374DABF5}" type="presParOf" srcId="{48673F39-879C-4946-8DC7-FD68F0552920}" destId="{F95D7524-EA0E-4F9D-9D6F-B10856D5C83F}" srcOrd="1" destOrd="0" presId="urn:microsoft.com/office/officeart/2005/8/layout/hierarchy2#1"/>
    <dgm:cxn modelId="{91434BD4-9CE6-4C77-AAF6-49AEBB35AA4F}" type="presParOf" srcId="{F95D7524-EA0E-4F9D-9D6F-B10856D5C83F}" destId="{63712EDC-9AF8-41BC-8F72-ADF8D554FF07}" srcOrd="0" destOrd="0" presId="urn:microsoft.com/office/officeart/2005/8/layout/hierarchy2#1"/>
    <dgm:cxn modelId="{4873228D-B425-46A6-9D98-5DB38C8896F5}" type="presParOf" srcId="{F95D7524-EA0E-4F9D-9D6F-B10856D5C83F}" destId="{E0C65410-D9BC-4E23-87DE-EBBC54AD2166}" srcOrd="1" destOrd="0" presId="urn:microsoft.com/office/officeart/2005/8/layout/hierarchy2#1"/>
    <dgm:cxn modelId="{E09CA3A2-DBC8-4B33-8289-D642A8CA6665}" type="presParOf" srcId="{48673F39-879C-4946-8DC7-FD68F0552920}" destId="{E81582B1-A130-479F-ACE3-61EF727591CE}" srcOrd="2" destOrd="0" presId="urn:microsoft.com/office/officeart/2005/8/layout/hierarchy2#1"/>
    <dgm:cxn modelId="{3C8E4F6D-7CDE-4E06-AD12-4613208929F4}" type="presParOf" srcId="{E81582B1-A130-479F-ACE3-61EF727591CE}" destId="{C3EBFA62-33AA-4455-9D61-7B96DA4B37A4}" srcOrd="0" destOrd="0" presId="urn:microsoft.com/office/officeart/2005/8/layout/hierarchy2#1"/>
    <dgm:cxn modelId="{7DC99579-B03A-4FF4-8D37-CE93AFBA2137}" type="presParOf" srcId="{48673F39-879C-4946-8DC7-FD68F0552920}" destId="{2DF34A52-3962-401F-8488-13EE54243675}" srcOrd="3" destOrd="0" presId="urn:microsoft.com/office/officeart/2005/8/layout/hierarchy2#1"/>
    <dgm:cxn modelId="{5726C5B6-A0D7-4C7B-8071-2FCEB7F185D5}" type="presParOf" srcId="{2DF34A52-3962-401F-8488-13EE54243675}" destId="{29F748CF-C0E7-4DEA-B3A3-0E8AEB5CA964}" srcOrd="0" destOrd="0" presId="urn:microsoft.com/office/officeart/2005/8/layout/hierarchy2#1"/>
    <dgm:cxn modelId="{F52CAE9F-4E5F-4228-BECD-F9F0C63B34C0}" type="presParOf" srcId="{2DF34A52-3962-401F-8488-13EE54243675}" destId="{02AC44EF-F1FC-4C54-8D55-2436304955F9}" srcOrd="1" destOrd="0" presId="urn:microsoft.com/office/officeart/2005/8/layout/hierarchy2#1"/>
    <dgm:cxn modelId="{6DE205E0-6E77-4EB9-9530-791D3666B19E}" type="presParOf" srcId="{48673F39-879C-4946-8DC7-FD68F0552920}" destId="{9E04F850-E385-4BBC-9F57-2A6540ADF298}" srcOrd="4" destOrd="0" presId="urn:microsoft.com/office/officeart/2005/8/layout/hierarchy2#1"/>
    <dgm:cxn modelId="{8DB679F5-13EE-4282-BC76-66D836DCC890}" type="presParOf" srcId="{9E04F850-E385-4BBC-9F57-2A6540ADF298}" destId="{BA8DF1BC-CBAA-4082-ADDE-52E31E34327E}" srcOrd="0" destOrd="0" presId="urn:microsoft.com/office/officeart/2005/8/layout/hierarchy2#1"/>
    <dgm:cxn modelId="{031D9587-E811-4E9E-98A1-BEE5DB8A5760}" type="presParOf" srcId="{48673F39-879C-4946-8DC7-FD68F0552920}" destId="{046C0DF5-BC89-4092-A27D-FC276EF054D5}" srcOrd="5" destOrd="0" presId="urn:microsoft.com/office/officeart/2005/8/layout/hierarchy2#1"/>
    <dgm:cxn modelId="{46A82967-D540-46BC-A0C2-34D822290321}" type="presParOf" srcId="{046C0DF5-BC89-4092-A27D-FC276EF054D5}" destId="{B6B375C0-1ABA-481D-969A-48AAA3D1202B}" srcOrd="0" destOrd="0" presId="urn:microsoft.com/office/officeart/2005/8/layout/hierarchy2#1"/>
    <dgm:cxn modelId="{103CD37E-0F13-496E-AA12-8813D01F9D7B}" type="presParOf" srcId="{046C0DF5-BC89-4092-A27D-FC276EF054D5}" destId="{93EAC7C1-2CEC-4E0E-A13B-BEE7AD7322AB}" srcOrd="1" destOrd="0" presId="urn:microsoft.com/office/officeart/2005/8/layout/hierarchy2#1"/>
    <dgm:cxn modelId="{10B04449-5184-458B-9706-CE740D24764D}" type="presParOf" srcId="{44F25638-8073-4DA7-9390-5AC06A304565}" destId="{2E81B90F-7494-41FF-808F-F7F82B993B40}" srcOrd="2" destOrd="0" presId="urn:microsoft.com/office/officeart/2005/8/layout/hierarchy2#1"/>
    <dgm:cxn modelId="{582BD3FE-08BF-495C-93DC-75CE0D5D2E02}" type="presParOf" srcId="{2E81B90F-7494-41FF-808F-F7F82B993B40}" destId="{0F4B7785-0023-487B-801C-9850969E1D34}" srcOrd="0" destOrd="0" presId="urn:microsoft.com/office/officeart/2005/8/layout/hierarchy2#1"/>
    <dgm:cxn modelId="{96AF5F26-911B-4F95-AADC-61F983B91EB0}" type="presParOf" srcId="{44F25638-8073-4DA7-9390-5AC06A304565}" destId="{4925E953-147A-4210-9A9C-63730A307231}" srcOrd="3" destOrd="0" presId="urn:microsoft.com/office/officeart/2005/8/layout/hierarchy2#1"/>
    <dgm:cxn modelId="{5A8A4C84-444A-43FD-9EE8-86406112CE7E}" type="presParOf" srcId="{4925E953-147A-4210-9A9C-63730A307231}" destId="{3D382021-A429-4403-82FF-5A95DD3EBB20}" srcOrd="0" destOrd="0" presId="urn:microsoft.com/office/officeart/2005/8/layout/hierarchy2#1"/>
    <dgm:cxn modelId="{C6D89465-36DB-4882-A4BA-3D79973DAD90}" type="presParOf" srcId="{4925E953-147A-4210-9A9C-63730A307231}" destId="{6D231649-1A42-47D5-A289-01058E6A05B6}"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010212"/>
          <a:ext cx="2071799" cy="124307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b="1" kern="1200" dirty="0">
              <a:solidFill>
                <a:schemeClr val="tx1"/>
              </a:solidFill>
            </a:rPr>
            <a:t>第一步</a:t>
          </a:r>
          <a:r>
            <a:rPr lang="en-US" altLang="zh-TW" sz="2000" b="1" kern="1200" dirty="0">
              <a:solidFill>
                <a:schemeClr val="tx1"/>
              </a:solidFill>
            </a:rPr>
            <a:t>: </a:t>
          </a:r>
        </a:p>
        <a:p>
          <a:pPr lvl="0" algn="ctr" defTabSz="889000">
            <a:lnSpc>
              <a:spcPct val="100000"/>
            </a:lnSpc>
            <a:spcBef>
              <a:spcPct val="0"/>
            </a:spcBef>
            <a:spcAft>
              <a:spcPct val="35000"/>
            </a:spcAft>
          </a:pPr>
          <a:r>
            <a:rPr lang="zh-CN" altLang="en-US" sz="2000" b="1" kern="1200" dirty="0">
              <a:solidFill>
                <a:schemeClr val="tx1"/>
              </a:solidFill>
            </a:rPr>
            <a:t>定义一组函数</a:t>
          </a:r>
        </a:p>
      </dsp:txBody>
      <dsp:txXfrm>
        <a:off x="43340" y="1046621"/>
        <a:ext cx="1998981" cy="1170261"/>
      </dsp:txXfrm>
    </dsp:sp>
    <dsp:sp modelId="{888540DF-FD49-4215-991C-C7B2A2E10D35}">
      <dsp:nvSpPr>
        <dsp:cNvPr id="0" name=""/>
        <dsp:cNvSpPr/>
      </dsp:nvSpPr>
      <dsp:spPr>
        <a:xfrm>
          <a:off x="2285910" y="1374848"/>
          <a:ext cx="439221" cy="513806"/>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1477609"/>
        <a:ext cx="307455" cy="308284"/>
      </dsp:txXfrm>
    </dsp:sp>
    <dsp:sp modelId="{2C9E42A7-D692-4DEF-A008-68C3A4D1516E}">
      <dsp:nvSpPr>
        <dsp:cNvPr id="0" name=""/>
        <dsp:cNvSpPr/>
      </dsp:nvSpPr>
      <dsp:spPr>
        <a:xfrm>
          <a:off x="2907450" y="1010212"/>
          <a:ext cx="2071799" cy="1243079"/>
        </a:xfrm>
        <a:prstGeom prst="roundRect">
          <a:avLst>
            <a:gd name="adj" fmla="val 10000"/>
          </a:avLst>
        </a:prstGeom>
        <a:gradFill rotWithShape="0">
          <a:gsLst>
            <a:gs pos="0">
              <a:schemeClr val="accent5">
                <a:hueOff val="-6360023"/>
                <a:satOff val="40964"/>
                <a:lumOff val="-23726"/>
                <a:alphaOff val="0"/>
                <a:shade val="51000"/>
                <a:satMod val="130000"/>
              </a:schemeClr>
            </a:gs>
            <a:gs pos="80000">
              <a:schemeClr val="accent5">
                <a:hueOff val="-6360023"/>
                <a:satOff val="40964"/>
                <a:lumOff val="-23726"/>
                <a:alphaOff val="0"/>
                <a:shade val="93000"/>
                <a:satMod val="130000"/>
              </a:schemeClr>
            </a:gs>
            <a:gs pos="100000">
              <a:schemeClr val="accent5">
                <a:hueOff val="-6360023"/>
                <a:satOff val="40964"/>
                <a:lumOff val="-2372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kern="1200" dirty="0"/>
            <a:t>第二步</a:t>
          </a:r>
          <a:r>
            <a:rPr lang="en-US" altLang="zh-TW" sz="2000" kern="1200" dirty="0"/>
            <a:t>:</a:t>
          </a:r>
        </a:p>
        <a:p>
          <a:pPr lvl="0" algn="ctr" defTabSz="889000">
            <a:lnSpc>
              <a:spcPct val="100000"/>
            </a:lnSpc>
            <a:spcBef>
              <a:spcPct val="0"/>
            </a:spcBef>
            <a:spcAft>
              <a:spcPct val="35000"/>
            </a:spcAft>
          </a:pPr>
          <a:r>
            <a:rPr lang="zh-CN" altLang="en-US" sz="2000" kern="1200" dirty="0"/>
            <a:t>评价函数的优度</a:t>
          </a:r>
        </a:p>
      </dsp:txBody>
      <dsp:txXfrm>
        <a:off x="2943859" y="1046621"/>
        <a:ext cx="1998981" cy="1170261"/>
      </dsp:txXfrm>
    </dsp:sp>
    <dsp:sp modelId="{75576B2E-DB43-49F5-8A31-D5CBF5F78EEC}">
      <dsp:nvSpPr>
        <dsp:cNvPr id="0" name=""/>
        <dsp:cNvSpPr/>
      </dsp:nvSpPr>
      <dsp:spPr>
        <a:xfrm>
          <a:off x="5186429" y="1374848"/>
          <a:ext cx="439221" cy="513806"/>
        </a:xfrm>
        <a:prstGeom prst="rightArrow">
          <a:avLst>
            <a:gd name="adj1" fmla="val 60000"/>
            <a:gd name="adj2" fmla="val 50000"/>
          </a:avLst>
        </a:prstGeom>
        <a:gradFill rotWithShape="0">
          <a:gsLst>
            <a:gs pos="0">
              <a:schemeClr val="accent5">
                <a:hueOff val="-12720046"/>
                <a:satOff val="81927"/>
                <a:lumOff val="-47451"/>
                <a:alphaOff val="0"/>
                <a:shade val="51000"/>
                <a:satMod val="130000"/>
              </a:schemeClr>
            </a:gs>
            <a:gs pos="80000">
              <a:schemeClr val="accent5">
                <a:hueOff val="-12720046"/>
                <a:satOff val="81927"/>
                <a:lumOff val="-47451"/>
                <a:alphaOff val="0"/>
                <a:shade val="93000"/>
                <a:satMod val="130000"/>
              </a:schemeClr>
            </a:gs>
            <a:gs pos="100000">
              <a:schemeClr val="accent5">
                <a:hueOff val="-12720046"/>
                <a:satOff val="81927"/>
                <a:lumOff val="-474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1477609"/>
        <a:ext cx="307455" cy="308284"/>
      </dsp:txXfrm>
    </dsp:sp>
    <dsp:sp modelId="{B28036AB-B71B-48DE-97C4-D287BC3BE7AC}">
      <dsp:nvSpPr>
        <dsp:cNvPr id="0" name=""/>
        <dsp:cNvSpPr/>
      </dsp:nvSpPr>
      <dsp:spPr>
        <a:xfrm>
          <a:off x="5807969" y="1010212"/>
          <a:ext cx="2071799" cy="1243079"/>
        </a:xfrm>
        <a:prstGeom prst="roundRect">
          <a:avLst>
            <a:gd name="adj" fmla="val 10000"/>
          </a:avLst>
        </a:prstGeom>
        <a:gradFill rotWithShape="0">
          <a:gsLst>
            <a:gs pos="0">
              <a:schemeClr val="accent5">
                <a:hueOff val="-12720046"/>
                <a:satOff val="81927"/>
                <a:lumOff val="-47451"/>
                <a:alphaOff val="0"/>
                <a:shade val="51000"/>
                <a:satMod val="130000"/>
              </a:schemeClr>
            </a:gs>
            <a:gs pos="80000">
              <a:schemeClr val="accent5">
                <a:hueOff val="-12720046"/>
                <a:satOff val="81927"/>
                <a:lumOff val="-47451"/>
                <a:alphaOff val="0"/>
                <a:shade val="93000"/>
                <a:satMod val="130000"/>
              </a:schemeClr>
            </a:gs>
            <a:gs pos="100000">
              <a:schemeClr val="accent5">
                <a:hueOff val="-12720046"/>
                <a:satOff val="81927"/>
                <a:lumOff val="-474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kern="1200" dirty="0"/>
            <a:t>第三步</a:t>
          </a:r>
          <a:r>
            <a:rPr lang="en-US" altLang="zh-TW" sz="2000" kern="1200" dirty="0"/>
            <a:t>:</a:t>
          </a:r>
        </a:p>
        <a:p>
          <a:pPr lvl="0" algn="ctr" defTabSz="889000">
            <a:lnSpc>
              <a:spcPct val="100000"/>
            </a:lnSpc>
            <a:spcBef>
              <a:spcPct val="0"/>
            </a:spcBef>
            <a:spcAft>
              <a:spcPct val="35000"/>
            </a:spcAft>
          </a:pPr>
          <a:r>
            <a:rPr lang="zh-CN" altLang="en-US" sz="2000" kern="1200" dirty="0"/>
            <a:t>选择最优函数</a:t>
          </a:r>
        </a:p>
      </dsp:txBody>
      <dsp:txXfrm>
        <a:off x="5844378" y="1046621"/>
        <a:ext cx="1998981" cy="117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981" y="2096443"/>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altLang="en-US" sz="2300" kern="1200"/>
            <a:t>机器学习</a:t>
          </a:r>
        </a:p>
      </dsp:txBody>
      <dsp:txXfrm>
        <a:off x="23916" y="2119378"/>
        <a:ext cx="1520225" cy="737177"/>
      </dsp:txXfrm>
    </dsp:sp>
    <dsp:sp modelId="{B47BD6C9-6D53-4A69-975F-9CF96E25F10F}">
      <dsp:nvSpPr>
        <dsp:cNvPr id="0" name=""/>
        <dsp:cNvSpPr/>
      </dsp:nvSpPr>
      <dsp:spPr>
        <a:xfrm rot="19457599">
          <a:off x="1494565" y="2245548"/>
          <a:ext cx="771460" cy="34584"/>
        </a:xfrm>
        <a:custGeom>
          <a:avLst/>
          <a:gdLst/>
          <a:ahLst/>
          <a:cxnLst/>
          <a:rect l="0" t="0" r="0" b="0"/>
          <a:pathLst>
            <a:path>
              <a:moveTo>
                <a:pt x="0" y="17292"/>
              </a:moveTo>
              <a:lnTo>
                <a:pt x="771460" y="17292"/>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61009" y="2243554"/>
        <a:ext cx="38573" cy="38573"/>
      </dsp:txXfrm>
    </dsp:sp>
    <dsp:sp modelId="{3C0D5057-54F2-42F8-ADAD-AA27A1CC1A1B}">
      <dsp:nvSpPr>
        <dsp:cNvPr id="0" name=""/>
        <dsp:cNvSpPr/>
      </dsp:nvSpPr>
      <dsp:spPr>
        <a:xfrm>
          <a:off x="2193514" y="1646191"/>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altLang="en-US" sz="2300" kern="1200"/>
            <a:t>监督学习</a:t>
          </a:r>
        </a:p>
      </dsp:txBody>
      <dsp:txXfrm>
        <a:off x="2216449" y="1669126"/>
        <a:ext cx="1520225" cy="737177"/>
      </dsp:txXfrm>
    </dsp:sp>
    <dsp:sp modelId="{FA61825B-C877-4D42-AAFB-0586288A9783}">
      <dsp:nvSpPr>
        <dsp:cNvPr id="0" name=""/>
        <dsp:cNvSpPr/>
      </dsp:nvSpPr>
      <dsp:spPr>
        <a:xfrm rot="18289469">
          <a:off x="3524346" y="1570170"/>
          <a:ext cx="1096965" cy="34584"/>
        </a:xfrm>
        <a:custGeom>
          <a:avLst/>
          <a:gdLst/>
          <a:ahLst/>
          <a:cxnLst/>
          <a:rect l="0" t="0" r="0" b="0"/>
          <a:pathLst>
            <a:path>
              <a:moveTo>
                <a:pt x="0" y="17292"/>
              </a:moveTo>
              <a:lnTo>
                <a:pt x="1096965" y="17292"/>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45405" y="1560038"/>
        <a:ext cx="54848" cy="54848"/>
      </dsp:txXfrm>
    </dsp:sp>
    <dsp:sp modelId="{63712EDC-9AF8-41BC-8F72-ADF8D554FF07}">
      <dsp:nvSpPr>
        <dsp:cNvPr id="0" name=""/>
        <dsp:cNvSpPr/>
      </dsp:nvSpPr>
      <dsp:spPr>
        <a:xfrm>
          <a:off x="4386048" y="745686"/>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altLang="en-US" sz="2300" kern="1200"/>
            <a:t>监督学习</a:t>
          </a:r>
        </a:p>
      </dsp:txBody>
      <dsp:txXfrm>
        <a:off x="4408983" y="768621"/>
        <a:ext cx="1520225" cy="737177"/>
      </dsp:txXfrm>
    </dsp:sp>
    <dsp:sp modelId="{E81582B1-A130-479F-ACE3-61EF727591CE}">
      <dsp:nvSpPr>
        <dsp:cNvPr id="0" name=""/>
        <dsp:cNvSpPr/>
      </dsp:nvSpPr>
      <dsp:spPr>
        <a:xfrm>
          <a:off x="3759610" y="2020422"/>
          <a:ext cx="626438" cy="34584"/>
        </a:xfrm>
        <a:custGeom>
          <a:avLst/>
          <a:gdLst/>
          <a:ahLst/>
          <a:cxnLst/>
          <a:rect l="0" t="0" r="0" b="0"/>
          <a:pathLst>
            <a:path>
              <a:moveTo>
                <a:pt x="0" y="17292"/>
              </a:moveTo>
              <a:lnTo>
                <a:pt x="626438" y="17292"/>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57168" y="2022054"/>
        <a:ext cx="31321" cy="31321"/>
      </dsp:txXfrm>
    </dsp:sp>
    <dsp:sp modelId="{29F748CF-C0E7-4DEA-B3A3-0E8AEB5CA964}">
      <dsp:nvSpPr>
        <dsp:cNvPr id="0" name=""/>
        <dsp:cNvSpPr/>
      </dsp:nvSpPr>
      <dsp:spPr>
        <a:xfrm>
          <a:off x="4386048" y="1646191"/>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altLang="en-US" sz="2300" kern="1200"/>
            <a:t>非监督学习</a:t>
          </a:r>
        </a:p>
      </dsp:txBody>
      <dsp:txXfrm>
        <a:off x="4408983" y="1669126"/>
        <a:ext cx="1520225" cy="737177"/>
      </dsp:txXfrm>
    </dsp:sp>
    <dsp:sp modelId="{9E04F850-E385-4BBC-9F57-2A6540ADF298}">
      <dsp:nvSpPr>
        <dsp:cNvPr id="0" name=""/>
        <dsp:cNvSpPr/>
      </dsp:nvSpPr>
      <dsp:spPr>
        <a:xfrm rot="3310531">
          <a:off x="3524346" y="2470674"/>
          <a:ext cx="1096965" cy="34584"/>
        </a:xfrm>
        <a:custGeom>
          <a:avLst/>
          <a:gdLst/>
          <a:ahLst/>
          <a:cxnLst/>
          <a:rect l="0" t="0" r="0" b="0"/>
          <a:pathLst>
            <a:path>
              <a:moveTo>
                <a:pt x="0" y="17292"/>
              </a:moveTo>
              <a:lnTo>
                <a:pt x="1096965" y="17292"/>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45405" y="2460543"/>
        <a:ext cx="54848" cy="54848"/>
      </dsp:txXfrm>
    </dsp:sp>
    <dsp:sp modelId="{B6B375C0-1ABA-481D-969A-48AAA3D1202B}">
      <dsp:nvSpPr>
        <dsp:cNvPr id="0" name=""/>
        <dsp:cNvSpPr/>
      </dsp:nvSpPr>
      <dsp:spPr>
        <a:xfrm>
          <a:off x="4386048" y="2546696"/>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sz="2300" kern="1200"/>
            <a:t>半监督学习</a:t>
          </a:r>
        </a:p>
      </dsp:txBody>
      <dsp:txXfrm>
        <a:off x="4408983" y="2569631"/>
        <a:ext cx="1520225" cy="737177"/>
      </dsp:txXfrm>
    </dsp:sp>
    <dsp:sp modelId="{2E81B90F-7494-41FF-808F-F7F82B993B40}">
      <dsp:nvSpPr>
        <dsp:cNvPr id="0" name=""/>
        <dsp:cNvSpPr/>
      </dsp:nvSpPr>
      <dsp:spPr>
        <a:xfrm rot="2142401">
          <a:off x="1494565" y="2695801"/>
          <a:ext cx="771460" cy="34584"/>
        </a:xfrm>
        <a:custGeom>
          <a:avLst/>
          <a:gdLst/>
          <a:ahLst/>
          <a:cxnLst/>
          <a:rect l="0" t="0" r="0" b="0"/>
          <a:pathLst>
            <a:path>
              <a:moveTo>
                <a:pt x="0" y="17292"/>
              </a:moveTo>
              <a:lnTo>
                <a:pt x="771460" y="17292"/>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61009" y="2693807"/>
        <a:ext cx="38573" cy="38573"/>
      </dsp:txXfrm>
    </dsp:sp>
    <dsp:sp modelId="{3D382021-A429-4403-82FF-5A95DD3EBB20}">
      <dsp:nvSpPr>
        <dsp:cNvPr id="0" name=""/>
        <dsp:cNvSpPr/>
      </dsp:nvSpPr>
      <dsp:spPr>
        <a:xfrm>
          <a:off x="2193514" y="2546696"/>
          <a:ext cx="1566095" cy="783047"/>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100000"/>
            </a:lnSpc>
            <a:spcBef>
              <a:spcPct val="0"/>
            </a:spcBef>
            <a:spcAft>
              <a:spcPct val="35000"/>
            </a:spcAft>
          </a:pPr>
          <a:r>
            <a:rPr lang="zh-CN" altLang="en-US" sz="2300" kern="1200"/>
            <a:t>强化学习</a:t>
          </a:r>
        </a:p>
      </dsp:txBody>
      <dsp:txXfrm>
        <a:off x="2216449" y="2569631"/>
        <a:ext cx="1520225" cy="7371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1.wmf"/><Relationship Id="rId1" Type="http://schemas.openxmlformats.org/officeDocument/2006/relationships/image" Target="../media/image37.wmf"/><Relationship Id="rId4"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ea typeface="宋体" panose="02010600030101010101" pitchFamily="2" charset="-122"/>
              </a:defRPr>
            </a:lvl1pPr>
          </a:lstStyle>
          <a:p>
            <a:pPr>
              <a:defRPr/>
            </a:pPr>
            <a:endParaRPr lang="en-US" altLang="zh-CN"/>
          </a:p>
        </p:txBody>
      </p:sp>
      <p:sp>
        <p:nvSpPr>
          <p:cNvPr id="11469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ea typeface="宋体" panose="02010600030101010101" pitchFamily="2" charset="-122"/>
              </a:defRPr>
            </a:lvl1pPr>
          </a:lstStyle>
          <a:p>
            <a:pPr>
              <a:defRPr/>
            </a:pPr>
            <a:endParaRPr lang="en-US" altLang="zh-CN"/>
          </a:p>
        </p:txBody>
      </p:sp>
      <p:sp>
        <p:nvSpPr>
          <p:cNvPr id="952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469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469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ea typeface="宋体" panose="02010600030101010101" pitchFamily="2" charset="-122"/>
              </a:defRPr>
            </a:lvl1pPr>
          </a:lstStyle>
          <a:p>
            <a:pPr>
              <a:defRPr/>
            </a:pPr>
            <a:endParaRPr lang="en-US" altLang="zh-CN"/>
          </a:p>
        </p:txBody>
      </p:sp>
      <p:sp>
        <p:nvSpPr>
          <p:cNvPr id="11469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ea typeface="宋体" panose="02010600030101010101" pitchFamily="2" charset="-122"/>
              </a:defRPr>
            </a:lvl1pPr>
          </a:lstStyle>
          <a:p>
            <a:pPr>
              <a:defRPr/>
            </a:pPr>
            <a:fld id="{98CA0F2B-B61C-49B0-849B-CF53C1F7FACE}"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waseda_mark"/>
          <p:cNvPicPr>
            <a:picLocks noChangeAspect="1" noChangeArrowheads="1"/>
          </p:cNvPicPr>
          <p:nvPr/>
        </p:nvPicPr>
        <p:blipFill>
          <a:blip r:embed="rId2" cstate="print">
            <a:grayscl/>
            <a:lum bright="80000" contrast="-90000"/>
          </a:blip>
          <a:srcRect/>
          <a:stretch>
            <a:fillRect/>
          </a:stretch>
        </p:blipFill>
        <p:spPr bwMode="auto">
          <a:xfrm>
            <a:off x="1116013" y="930275"/>
            <a:ext cx="6840537" cy="5307013"/>
          </a:xfrm>
          <a:prstGeom prst="rect">
            <a:avLst/>
          </a:prstGeom>
          <a:noFill/>
          <a:ln w="9525">
            <a:noFill/>
            <a:miter lim="800000"/>
            <a:headEnd/>
            <a:tailEnd/>
          </a:ln>
        </p:spPr>
      </p:pic>
      <p:pic>
        <p:nvPicPr>
          <p:cNvPr id="5" name="Picture 3" descr="wsd1"/>
          <p:cNvPicPr>
            <a:picLocks noChangeAspect="1" noChangeArrowheads="1"/>
          </p:cNvPicPr>
          <p:nvPr/>
        </p:nvPicPr>
        <p:blipFill>
          <a:blip r:embed="rId3" cstate="print"/>
          <a:srcRect/>
          <a:stretch>
            <a:fillRect/>
          </a:stretch>
        </p:blipFill>
        <p:spPr bwMode="auto">
          <a:xfrm>
            <a:off x="0" y="5661025"/>
            <a:ext cx="9144000" cy="1196975"/>
          </a:xfrm>
          <a:prstGeom prst="rect">
            <a:avLst/>
          </a:prstGeom>
          <a:noFill/>
          <a:ln w="9525">
            <a:noFill/>
            <a:miter lim="800000"/>
            <a:headEnd/>
            <a:tailEnd/>
          </a:ln>
        </p:spPr>
      </p:pic>
      <p:sp>
        <p:nvSpPr>
          <p:cNvPr id="6" name="AutoShape 7"/>
          <p:cNvSpPr>
            <a:spLocks noChangeArrowheads="1"/>
          </p:cNvSpPr>
          <p:nvPr/>
        </p:nvSpPr>
        <p:spPr bwMode="auto">
          <a:xfrm>
            <a:off x="685800" y="3395663"/>
            <a:ext cx="77724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a:defRPr/>
            </a:pPr>
            <a:endParaRPr lang="zh-CN" altLang="zh-CN" sz="2400">
              <a:latin typeface="Times New Roman" panose="02020603050405020304" pitchFamily="18" charset="0"/>
              <a:ea typeface="MS PGothic" panose="020B0600070205080204" pitchFamily="34" charset="-128"/>
            </a:endParaRPr>
          </a:p>
        </p:txBody>
      </p:sp>
      <p:sp>
        <p:nvSpPr>
          <p:cNvPr id="7" name="Text Box 10"/>
          <p:cNvSpPr txBox="1">
            <a:spLocks noChangeArrowheads="1"/>
          </p:cNvSpPr>
          <p:nvPr userDrawn="1"/>
        </p:nvSpPr>
        <p:spPr bwMode="auto">
          <a:xfrm>
            <a:off x="0" y="76200"/>
            <a:ext cx="9144000" cy="396875"/>
          </a:xfrm>
          <a:prstGeom prst="rect">
            <a:avLst/>
          </a:prstGeom>
          <a:noFill/>
          <a:ln w="38100" cmpd="dbl">
            <a:noFill/>
            <a:miter lim="800000"/>
          </a:ln>
          <a:effectLst/>
        </p:spPr>
        <p:txBody>
          <a:bodyPr>
            <a:spAutoFit/>
          </a:bodyPr>
          <a:lstStyle/>
          <a:p>
            <a:pPr algn="ctr">
              <a:spcBef>
                <a:spcPct val="50000"/>
              </a:spcBef>
              <a:defRPr/>
            </a:pPr>
            <a:r>
              <a:rPr lang="en-US" altLang="zh-CN" sz="2000">
                <a:solidFill>
                  <a:schemeClr val="accent2"/>
                </a:solidFill>
                <a:latin typeface="Arial" panose="020B0604020202020204" pitchFamily="34" charset="0"/>
                <a:ea typeface="宋体" panose="02010600030101010101" pitchFamily="2" charset="-122"/>
              </a:rPr>
              <a:t>Introduction of Artificial Intelligence</a:t>
            </a:r>
          </a:p>
        </p:txBody>
      </p:sp>
      <p:sp>
        <p:nvSpPr>
          <p:cNvPr id="8" name="Line 11"/>
          <p:cNvSpPr>
            <a:spLocks noChangeShapeType="1"/>
          </p:cNvSpPr>
          <p:nvPr userDrawn="1"/>
        </p:nvSpPr>
        <p:spPr bwMode="auto">
          <a:xfrm>
            <a:off x="228600" y="457200"/>
            <a:ext cx="8686800" cy="0"/>
          </a:xfrm>
          <a:prstGeom prst="line">
            <a:avLst/>
          </a:prstGeom>
          <a:noFill/>
          <a:ln w="57150" cmpd="thinThick">
            <a:solidFill>
              <a:schemeClr val="accent2"/>
            </a:solidFill>
            <a:round/>
          </a:ln>
          <a:effectLst/>
        </p:spPr>
        <p:txBody>
          <a:bodyPr/>
          <a:lstStyle/>
          <a:p>
            <a:pPr>
              <a:defRPr/>
            </a:pPr>
            <a:endParaRPr lang="zh-CN" altLang="en-US">
              <a:ea typeface="宋体" panose="02010600030101010101" pitchFamily="2" charset="-122"/>
            </a:endParaRPr>
          </a:p>
        </p:txBody>
      </p:sp>
      <p:sp>
        <p:nvSpPr>
          <p:cNvPr id="111620" name="Rectangle 4"/>
          <p:cNvSpPr>
            <a:spLocks noGrp="1" noChangeArrowheads="1"/>
          </p:cNvSpPr>
          <p:nvPr>
            <p:ph type="ctrTitle"/>
          </p:nvPr>
        </p:nvSpPr>
        <p:spPr>
          <a:xfrm>
            <a:off x="685800" y="836613"/>
            <a:ext cx="7772400" cy="2019300"/>
          </a:xfrm>
          <a:noFill/>
        </p:spPr>
        <p:txBody>
          <a:bodyPr/>
          <a:lstStyle>
            <a:lvl1pPr>
              <a:defRPr/>
            </a:lvl1pPr>
          </a:lstStyle>
          <a:p>
            <a:r>
              <a:rPr lang="ja-JP" altLang="en-US"/>
              <a:t>マスタ タイトルの書式設定</a:t>
            </a:r>
          </a:p>
        </p:txBody>
      </p:sp>
      <p:sp>
        <p:nvSpPr>
          <p:cNvPr id="111621" name="Rectangle 5"/>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a:t>マスタ サブタイトルの書式設定</a:t>
            </a: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D51B65AF-F9CB-47AF-B953-A6A593D245C4}" type="slidenum">
              <a:rPr lang="ja-JP" altLang="en-US"/>
              <a:t>‹#›</a:t>
            </a:fld>
            <a:endParaRPr lang="en-US" altLang="ja-JP"/>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280F6583-D01D-4044-8BAC-B783ED149587}" type="slidenum">
              <a:rPr lang="ja-JP" altLang="en-US"/>
              <a:t>‹#›</a:t>
            </a:fld>
            <a:endParaRPr lang="en-US" altLang="ja-JP"/>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sldNum" sz="quarter" idx="10"/>
          </p:nvPr>
        </p:nvSpPr>
        <p:spPr/>
        <p:txBody>
          <a:bodyPr/>
          <a:lstStyle>
            <a:lvl1pPr>
              <a:defRPr/>
            </a:lvl1pPr>
          </a:lstStyle>
          <a:p>
            <a:pPr>
              <a:defRPr/>
            </a:pPr>
            <a:fld id="{5360C989-2EDE-4AAD-890B-26A8E8216B76}" type="slidenum">
              <a:rPr lang="ja-JP" altLang="en-US"/>
              <a:t>‹#›</a:t>
            </a:fld>
            <a:endParaRPr lang="en-US" altLang="ja-JP"/>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sldNum" sz="quarter" idx="10"/>
          </p:nvPr>
        </p:nvSpPr>
        <p:spPr/>
        <p:txBody>
          <a:bodyPr/>
          <a:lstStyle>
            <a:lvl1pPr>
              <a:defRPr/>
            </a:lvl1pPr>
          </a:lstStyle>
          <a:p>
            <a:pPr>
              <a:defRPr/>
            </a:pPr>
            <a:fld id="{2C17B4BF-33D3-4D5A-809D-82CB1F1E4A54}" type="slidenum">
              <a:rPr lang="ja-JP" altLang="en-US"/>
              <a:t>‹#›</a:t>
            </a:fld>
            <a:endParaRPr lang="en-US" altLang="ja-JP"/>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sldNum" sz="quarter" idx="10"/>
          </p:nvPr>
        </p:nvSpPr>
        <p:spPr/>
        <p:txBody>
          <a:bodyPr/>
          <a:lstStyle>
            <a:lvl1pPr>
              <a:defRPr/>
            </a:lvl1pPr>
          </a:lstStyle>
          <a:p>
            <a:pPr>
              <a:defRPr/>
            </a:pPr>
            <a:fld id="{3024F693-088D-4F49-B659-6C42A00E65EC}" type="slidenum">
              <a:rPr lang="ja-JP" altLang="en-US"/>
              <a:t>‹#›</a:t>
            </a:fld>
            <a:endParaRPr lang="en-US" altLang="ja-JP"/>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sldNum" sz="quarter" idx="10"/>
          </p:nvPr>
        </p:nvSpPr>
        <p:spPr/>
        <p:txBody>
          <a:bodyPr/>
          <a:lstStyle>
            <a:lvl1pPr>
              <a:defRPr/>
            </a:lvl1pPr>
          </a:lstStyle>
          <a:p>
            <a:pPr>
              <a:defRPr/>
            </a:pPr>
            <a:fld id="{269C9EA5-F7E1-46E8-A237-CE0125F82A32}" type="slidenum">
              <a:rPr lang="ja-JP" altLang="en-US"/>
              <a:t>‹#›</a:t>
            </a:fld>
            <a:endParaRPr lang="en-US" altLang="ja-JP"/>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sldNum" sz="quarter" idx="10"/>
          </p:nvPr>
        </p:nvSpPr>
        <p:spPr/>
        <p:txBody>
          <a:bodyPr/>
          <a:lstStyle>
            <a:lvl1pPr>
              <a:defRPr/>
            </a:lvl1pPr>
          </a:lstStyle>
          <a:p>
            <a:pPr>
              <a:defRPr/>
            </a:pPr>
            <a:fld id="{4601F44F-E1CC-482F-BB38-F7F71BD97BD2}" type="slidenum">
              <a:rPr lang="ja-JP" altLang="en-US"/>
              <a:t>‹#›</a:t>
            </a:fld>
            <a:endParaRPr lang="en-US" altLang="ja-JP"/>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p:txBody>
          <a:bodyPr/>
          <a:lstStyle>
            <a:lvl1pPr>
              <a:defRPr/>
            </a:lvl1pPr>
          </a:lstStyle>
          <a:p>
            <a:pPr>
              <a:defRPr/>
            </a:pPr>
            <a:fld id="{99795182-9204-4347-80A3-7CB8F09EF16E}" type="slidenum">
              <a:rPr lang="ja-JP" altLang="en-US"/>
              <a:t>‹#›</a:t>
            </a:fld>
            <a:endParaRPr lang="en-US" altLang="ja-JP"/>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AF92245D-CE09-4714-9FCE-CF5F21B70DEE}" type="slidenum">
              <a:rPr lang="ja-JP" altLang="en-US"/>
              <a:t>‹#›</a:t>
            </a:fld>
            <a:endParaRPr lang="en-US" altLang="ja-JP"/>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079ACDED-08F6-4249-BD4B-3B882159655E}" type="slidenum">
              <a:rPr lang="ja-JP" altLang="en-US"/>
              <a:t>‹#›</a:t>
            </a:fld>
            <a:endParaRPr lang="en-US" altLang="ja-JP"/>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765175"/>
          </a:xfrm>
          <a:prstGeom prst="rect">
            <a:avLst/>
          </a:prstGeom>
          <a:solidFill>
            <a:srgbClr val="A50021"/>
          </a:solidFill>
          <a:ln w="9525">
            <a:noFill/>
            <a:miter lim="800000"/>
          </a:ln>
        </p:spPr>
        <p:txBody>
          <a:bodyPr vert="horz" wrap="square" lIns="91440" tIns="45720" rIns="91440" bIns="45720" numCol="1" anchor="b" anchorCtr="0" compatLnSpc="1"/>
          <a:lstStyle/>
          <a:p>
            <a:pPr lvl="0"/>
            <a:r>
              <a:rPr lang="ja-JP" altLang="en-US" smtClean="0"/>
              <a:t>マスタ タイトルの書式設定</a:t>
            </a:r>
          </a:p>
        </p:txBody>
      </p:sp>
      <p:sp>
        <p:nvSpPr>
          <p:cNvPr id="2051" name="Rectangle 3"/>
          <p:cNvSpPr>
            <a:spLocks noGrp="1" noChangeArrowheads="1"/>
          </p:cNvSpPr>
          <p:nvPr>
            <p:ph type="body" idx="1"/>
          </p:nvPr>
        </p:nvSpPr>
        <p:spPr bwMode="auto">
          <a:xfrm>
            <a:off x="250825" y="908050"/>
            <a:ext cx="8642350" cy="5400675"/>
          </a:xfrm>
          <a:prstGeom prst="rect">
            <a:avLst/>
          </a:prstGeom>
          <a:noFill/>
          <a:ln w="9525">
            <a:noFill/>
            <a:miter lim="800000"/>
          </a:ln>
        </p:spPr>
        <p:txBody>
          <a:bodyPr vert="horz" wrap="square" lIns="91440" tIns="45720" rIns="91440" bIns="45720" numCol="1" anchor="t" anchorCtr="0" compatLnSpc="1"/>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0601"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mtClean="0">
                <a:solidFill>
                  <a:srgbClr val="A50021"/>
                </a:solidFill>
                <a:latin typeface="+mn-lt"/>
                <a:ea typeface="MS PGothic" panose="020B0600070205080204" pitchFamily="34" charset="-128"/>
              </a:defRPr>
            </a:lvl1pPr>
          </a:lstStyle>
          <a:p>
            <a:pPr>
              <a:defRPr/>
            </a:pPr>
            <a:fld id="{F26BFEB2-AD8F-4C55-8D8E-8203A90CB456}" type="slidenum">
              <a:rPr lang="ja-JP" altLang="en-US"/>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iming>
    <p:tnLst>
      <p:par>
        <p:cTn id="1" dur="indefinite" restart="never" nodeType="tmRoot"/>
      </p:par>
    </p:tnLst>
  </p:timing>
  <p:hf hdr="0" ftr="0" dt="0"/>
  <p:txStyles>
    <p:title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png"/><Relationship Id="rId4" Type="http://schemas.openxmlformats.org/officeDocument/2006/relationships/image" Target="../media/image14.wmf"/></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web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0.wmf"/><Relationship Id="rId3" Type="http://schemas.openxmlformats.org/officeDocument/2006/relationships/oleObject" Target="../embeddings/oleObject5.bin"/><Relationship Id="rId7" Type="http://schemas.openxmlformats.org/officeDocument/2006/relationships/image" Target="../media/image33.png"/><Relationship Id="rId12"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36.jpeg"/><Relationship Id="rId1" Type="http://schemas.openxmlformats.org/officeDocument/2006/relationships/vmlDrawing" Target="../drawings/vmlDrawing4.vml"/><Relationship Id="rId6" Type="http://schemas.openxmlformats.org/officeDocument/2006/relationships/image" Target="../media/image38.wmf"/><Relationship Id="rId11" Type="http://schemas.openxmlformats.org/officeDocument/2006/relationships/image" Target="../media/image39.wmf"/><Relationship Id="rId5" Type="http://schemas.openxmlformats.org/officeDocument/2006/relationships/oleObject" Target="../embeddings/oleObject6.bin"/><Relationship Id="rId15" Type="http://schemas.openxmlformats.org/officeDocument/2006/relationships/image" Target="../media/image41.wmf"/><Relationship Id="rId10" Type="http://schemas.openxmlformats.org/officeDocument/2006/relationships/oleObject" Target="../embeddings/oleObject8.bin"/><Relationship Id="rId4" Type="http://schemas.openxmlformats.org/officeDocument/2006/relationships/image" Target="../media/image37.wmf"/><Relationship Id="rId9" Type="http://schemas.openxmlformats.org/officeDocument/2006/relationships/image" Target="../media/image34.png"/><Relationship Id="rId1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34.png"/><Relationship Id="rId5" Type="http://schemas.openxmlformats.org/officeDocument/2006/relationships/image" Target="../media/image37.wmf"/><Relationship Id="rId10" Type="http://schemas.openxmlformats.org/officeDocument/2006/relationships/image" Target="../media/image33.png"/><Relationship Id="rId4" Type="http://schemas.openxmlformats.org/officeDocument/2006/relationships/oleObject" Target="../embeddings/oleObject11.bin"/><Relationship Id="rId9"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oleObject" Target="../embeddings/oleObject16.bin"/><Relationship Id="rId3" Type="http://schemas.openxmlformats.org/officeDocument/2006/relationships/oleObject" Target="../embeddings/oleObject13.bin"/><Relationship Id="rId7" Type="http://schemas.openxmlformats.org/officeDocument/2006/relationships/image" Target="../media/image36.jpeg"/><Relationship Id="rId12"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oleObject" Target="../embeddings/oleObject15.bin"/><Relationship Id="rId5" Type="http://schemas.openxmlformats.org/officeDocument/2006/relationships/oleObject" Target="../embeddings/oleObject14.bin"/><Relationship Id="rId10" Type="http://schemas.openxmlformats.org/officeDocument/2006/relationships/image" Target="../media/image34.png"/><Relationship Id="rId4" Type="http://schemas.openxmlformats.org/officeDocument/2006/relationships/image" Target="../media/image37.wmf"/><Relationship Id="rId9" Type="http://schemas.openxmlformats.org/officeDocument/2006/relationships/image" Target="../media/image33.png"/><Relationship Id="rId14" Type="http://schemas.openxmlformats.org/officeDocument/2006/relationships/image" Target="../media/image44.wmf"/></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1.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417830" y="1081405"/>
            <a:ext cx="8153400" cy="2019300"/>
          </a:xfrm>
          <a:solidFill>
            <a:srgbClr val="A50021"/>
          </a:solidFill>
        </p:spPr>
        <p:txBody>
          <a:bodyPr vert="horz" wrap="square" lIns="91440" tIns="45720" rIns="91440" bIns="45720" anchor="b"/>
          <a:lstStyle/>
          <a:p>
            <a:pPr algn="ctr" eaLnBrk="1" hangingPunct="1">
              <a:buClrTx/>
              <a:buSzTx/>
              <a:buFontTx/>
            </a:pPr>
            <a:r>
              <a:rPr lang="zh-CN" altLang="en-US" sz="4600" dirty="0">
                <a:latin typeface="Times New Roman" panose="02020603050405020304" pitchFamily="18" charset="0"/>
                <a:ea typeface="黑体" panose="02010609060101010101" pitchFamily="2" charset="-122"/>
                <a:cs typeface="+mj-cs"/>
              </a:rPr>
              <a:t>第 </a:t>
            </a:r>
            <a:r>
              <a:rPr lang="en-US" altLang="zh-CN" sz="4600" dirty="0">
                <a:latin typeface="Times New Roman" panose="02020603050405020304" pitchFamily="18" charset="0"/>
                <a:ea typeface="黑体" panose="02010609060101010101" pitchFamily="2" charset="-122"/>
                <a:cs typeface="+mj-cs"/>
              </a:rPr>
              <a:t>7 </a:t>
            </a:r>
            <a:r>
              <a:rPr lang="zh-CN" altLang="en-US" sz="4600" dirty="0">
                <a:latin typeface="Times New Roman" panose="02020603050405020304" pitchFamily="18" charset="0"/>
                <a:ea typeface="黑体" panose="02010609060101010101" pitchFamily="2" charset="-122"/>
                <a:cs typeface="+mj-cs"/>
              </a:rPr>
              <a:t>章   机器学习</a:t>
            </a:r>
            <a:endParaRPr lang="en-US" altLang="zh-CN" sz="4600" dirty="0">
              <a:latin typeface="Times New Roman" panose="02020603050405020304" pitchFamily="18" charset="0"/>
              <a:ea typeface="黑体" panose="02010609060101010101" pitchFamily="2" charset="-122"/>
              <a:cs typeface="+mj-cs"/>
            </a:endParaRPr>
          </a:p>
        </p:txBody>
      </p:sp>
      <p:sp>
        <p:nvSpPr>
          <p:cNvPr id="6146" name="Rectangle 4"/>
          <p:cNvSpPr>
            <a:spLocks noGrp="1"/>
          </p:cNvSpPr>
          <p:nvPr>
            <p:ph type="subTitle" idx="1"/>
          </p:nvPr>
        </p:nvSpPr>
        <p:spPr>
          <a:xfrm>
            <a:off x="570230" y="3567430"/>
            <a:ext cx="8305800" cy="2192338"/>
          </a:xfrm>
        </p:spPr>
        <p:txBody>
          <a:bodyPr vert="horz" wrap="square" lIns="91440" tIns="45720" rIns="91440" bIns="45720" anchor="t"/>
          <a:lstStyle/>
          <a:p>
            <a:pPr algn="l" eaLnBrk="1" hangingPunct="1">
              <a:lnSpc>
                <a:spcPct val="110000"/>
              </a:lnSpc>
              <a:buSzTx/>
            </a:pPr>
            <a:r>
              <a:rPr lang="zh-CN" altLang="en-US" sz="3400" b="1" dirty="0">
                <a:solidFill>
                  <a:schemeClr val="accent2"/>
                </a:solidFill>
                <a:latin typeface="Times New Roman" panose="02020603050405020304" pitchFamily="18" charset="0"/>
                <a:ea typeface="华文琥珀" panose="02010800040101010101" pitchFamily="2" charset="-122"/>
                <a:cs typeface="+mn-cs"/>
              </a:rPr>
              <a:t>教材：</a:t>
            </a:r>
          </a:p>
          <a:p>
            <a:pPr eaLnBrk="1" hangingPunct="1">
              <a:lnSpc>
                <a:spcPct val="110000"/>
              </a:lnSpc>
              <a:buSzTx/>
            </a:pPr>
            <a:r>
              <a:rPr lang="zh-CN" altLang="en-US" sz="3200" b="1" dirty="0">
                <a:solidFill>
                  <a:srgbClr val="0000FF"/>
                </a:solidFill>
                <a:latin typeface="Times New Roman" panose="02020603050405020304" pitchFamily="18" charset="0"/>
                <a:ea typeface="楷体_GB2312" pitchFamily="49" charset="-122"/>
                <a:cs typeface="+mn-cs"/>
              </a:rPr>
              <a:t>         王万良</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人工智能导论</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（第</a:t>
            </a:r>
            <a:r>
              <a:rPr lang="en-US" altLang="zh-CN" sz="3200" b="1" dirty="0">
                <a:solidFill>
                  <a:srgbClr val="0000FF"/>
                </a:solidFill>
                <a:latin typeface="Times New Roman" panose="02020603050405020304" pitchFamily="18" charset="0"/>
                <a:ea typeface="楷体_GB2312" pitchFamily="49" charset="-122"/>
                <a:cs typeface="+mn-cs"/>
              </a:rPr>
              <a:t>5</a:t>
            </a:r>
            <a:r>
              <a:rPr lang="zh-CN" altLang="en-US" sz="3200" b="1" dirty="0">
                <a:solidFill>
                  <a:srgbClr val="0000FF"/>
                </a:solidFill>
                <a:latin typeface="Times New Roman" panose="02020603050405020304" pitchFamily="18" charset="0"/>
                <a:ea typeface="楷体_GB2312" pitchFamily="49" charset="-122"/>
                <a:cs typeface="+mn-cs"/>
              </a:rPr>
              <a:t>版）</a:t>
            </a:r>
          </a:p>
          <a:p>
            <a:pPr algn="l" eaLnBrk="1" hangingPunct="1">
              <a:lnSpc>
                <a:spcPct val="110000"/>
              </a:lnSpc>
              <a:buSzTx/>
            </a:pPr>
            <a:r>
              <a:rPr lang="zh-CN" altLang="en-US" sz="3200" b="1" dirty="0">
                <a:solidFill>
                  <a:srgbClr val="0000FF"/>
                </a:solidFill>
                <a:latin typeface="Times New Roman" panose="02020603050405020304" pitchFamily="18" charset="0"/>
                <a:ea typeface="楷体_GB2312" pitchFamily="49" charset="-122"/>
                <a:cs typeface="+mn-cs"/>
              </a:rPr>
              <a:t>          高等教育出版社，</a:t>
            </a:r>
            <a:r>
              <a:rPr lang="en-US" altLang="zh-CN" sz="3200" b="1" dirty="0">
                <a:solidFill>
                  <a:srgbClr val="0000FF"/>
                </a:solidFill>
                <a:latin typeface="Times New Roman" panose="02020603050405020304" pitchFamily="18" charset="0"/>
                <a:ea typeface="楷体_GB2312" pitchFamily="49" charset="-122"/>
                <a:cs typeface="+mn-cs"/>
              </a:rPr>
              <a:t>2020.11</a:t>
            </a: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10</a:t>
            </a:fld>
            <a:endParaRPr lang="en-US" altLang="ja-JP"/>
          </a:p>
        </p:txBody>
      </p:sp>
      <p:sp>
        <p:nvSpPr>
          <p:cNvPr id="5" name="灯片编号占位符 3"/>
          <p:cNvSpPr>
            <a:spLocks noGrp="1"/>
          </p:cNvSpPr>
          <p:nvPr/>
        </p:nvSpPr>
        <p:spPr>
          <a:xfrm>
            <a:off x="7061200" y="6604000"/>
            <a:ext cx="1981200" cy="360363"/>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360C989-2EDE-4AAD-890B-26A8E8216B76}" type="slidenum">
              <a:rPr lang="ja-JP" altLang="en-US"/>
              <a:t>10</a:t>
            </a:fld>
            <a:endParaRPr lang="en-US" altLang="ja-JP"/>
          </a:p>
        </p:txBody>
      </p:sp>
      <p:pic>
        <p:nvPicPr>
          <p:cNvPr id="6" name="图片 5"/>
          <p:cNvPicPr>
            <a:picLocks noChangeAspect="1"/>
          </p:cNvPicPr>
          <p:nvPr/>
        </p:nvPicPr>
        <p:blipFill>
          <a:blip r:embed="rId2"/>
          <a:stretch>
            <a:fillRect/>
          </a:stretch>
        </p:blipFill>
        <p:spPr>
          <a:xfrm>
            <a:off x="1690370" y="1749425"/>
            <a:ext cx="5763260" cy="2681605"/>
          </a:xfrm>
          <a:prstGeom prst="rect">
            <a:avLst/>
          </a:prstGeom>
        </p:spPr>
      </p:pic>
      <p:sp>
        <p:nvSpPr>
          <p:cNvPr id="7" name="文本框 6"/>
          <p:cNvSpPr txBox="1"/>
          <p:nvPr/>
        </p:nvSpPr>
        <p:spPr>
          <a:xfrm>
            <a:off x="226060" y="4530725"/>
            <a:ext cx="8460740" cy="2031325"/>
          </a:xfrm>
          <a:prstGeom prst="rect">
            <a:avLst/>
          </a:prstGeom>
          <a:noFill/>
        </p:spPr>
        <p:txBody>
          <a:bodyPr wrap="square" rtlCol="0" anchor="t">
            <a:spAutoFit/>
          </a:bodyPr>
          <a:lstStyle/>
          <a:p>
            <a:r>
              <a:rPr lang="zh-CN" altLang="en-US" dirty="0" smtClean="0"/>
              <a:t>    人类</a:t>
            </a:r>
            <a:r>
              <a:rPr lang="zh-CN" altLang="en-US" dirty="0"/>
              <a:t>在成长、生活过程中积累了很多的历史与经验。人类定期地对这些经验进行“归纳”，获得了生活的“规律”。当人类遇到未知的问题或者需要对未来进行“推测”的时候，人类使用这些“规律”，对未知问题与未来进行“推测”，从而指导自己的生活和工作。</a:t>
            </a:r>
          </a:p>
          <a:p>
            <a:r>
              <a:rPr lang="zh-CN" altLang="en-US" dirty="0" smtClean="0"/>
              <a:t>    机器学习</a:t>
            </a:r>
            <a:r>
              <a:rPr lang="zh-CN" altLang="en-US" dirty="0"/>
              <a:t>中的“训练”与“预测”过程可以对应到人类的“归纳”和“推测”过程</a:t>
            </a:r>
            <a:r>
              <a:rPr lang="zh-CN" altLang="en-US" dirty="0" smtClean="0"/>
              <a:t>。由于</a:t>
            </a:r>
            <a:r>
              <a:rPr lang="zh-CN" altLang="en-US" dirty="0"/>
              <a:t>机器学习不是基于编程形成的结果，因此它的处理过程不是因果的逻辑，而是通过归纳思想得出的相关性结论。</a:t>
            </a:r>
          </a:p>
        </p:txBody>
      </p:sp>
      <p:sp>
        <p:nvSpPr>
          <p:cNvPr id="8" name="文本框 7"/>
          <p:cNvSpPr txBox="1"/>
          <p:nvPr/>
        </p:nvSpPr>
        <p:spPr>
          <a:xfrm>
            <a:off x="226060" y="1076960"/>
            <a:ext cx="8355965" cy="368300"/>
          </a:xfrm>
          <a:prstGeom prst="rect">
            <a:avLst/>
          </a:prstGeom>
          <a:solidFill>
            <a:schemeClr val="bg1"/>
          </a:solidFill>
        </p:spPr>
        <p:txBody>
          <a:bodyPr wrap="square" rtlCol="0" anchor="t">
            <a:spAutoFit/>
          </a:bodyPr>
          <a:lstStyle/>
          <a:p>
            <a:r>
              <a:rPr lang="zh-CN" altLang="en-US"/>
              <a:t>机器学习是从数据中自动分析获得模型，并利用模型对未知数据进行预测。</a:t>
            </a:r>
          </a:p>
        </p:txBody>
      </p:sp>
      <p:sp>
        <p:nvSpPr>
          <p:cNvPr id="9" name="标题 8"/>
          <p:cNvSpPr>
            <a:spLocks noGrp="1"/>
          </p:cNvSpPr>
          <p:nvPr>
            <p:ph type="title"/>
          </p:nvPr>
        </p:nvSpPr>
        <p:spPr/>
        <p:txBody>
          <a:bodyPr/>
          <a:lstStyle/>
          <a:p>
            <a:r>
              <a:rPr lang="en-US" altLang="zh-CN"/>
              <a:t>7.1.1 </a:t>
            </a:r>
            <a:r>
              <a:rPr lang="zh-CN" altLang="en-US" dirty="0" smtClean="0">
                <a:sym typeface="+mn-ea"/>
              </a:rPr>
              <a:t>机器学习的定义</a:t>
            </a:r>
            <a:endParaRPr lang="en-US" altLang="zh-CN"/>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en-US" dirty="0" smtClean="0">
                <a:sym typeface="+mn-ea"/>
              </a:rPr>
              <a:t>机器学习的定义</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360C989-2EDE-4AAD-890B-26A8E8216B76}" type="slidenum">
              <a:rPr kumimoji="0" lang="ja-JP" altLang="en-US" sz="1800" b="0" i="0" u="none" strike="noStrike" kern="1200" cap="none" spc="0" normalizeH="0" baseline="0" noProof="0">
                <a:ln>
                  <a:noFill/>
                </a:ln>
                <a:solidFill>
                  <a:srgbClr val="A50021"/>
                </a:solidFill>
                <a:effectLst/>
                <a:uLnTx/>
                <a:uFillTx/>
                <a:latin typeface="Arial" panose="020B0604020202020204"/>
                <a:ea typeface="MS PGothic" panose="020B0600070205080204" pitchFamily="34" charset="-128"/>
                <a:cs typeface="+mn-cs"/>
              </a:rPr>
              <a:t>11</a:t>
            </a:fld>
            <a:endParaRPr kumimoji="0" lang="en-US" altLang="ja-JP" sz="1800" b="0" i="0" u="none" strike="noStrike" kern="1200" cap="none" spc="0" normalizeH="0" baseline="0" noProof="0">
              <a:ln>
                <a:noFill/>
              </a:ln>
              <a:solidFill>
                <a:srgbClr val="A50021"/>
              </a:solidFill>
              <a:effectLst/>
              <a:uLnTx/>
              <a:uFillTx/>
              <a:latin typeface="Arial" panose="020B0604020202020204"/>
              <a:ea typeface="MS PGothic" panose="020B0600070205080204" pitchFamily="34" charset="-128"/>
              <a:cs typeface="+mn-cs"/>
            </a:endParaRPr>
          </a:p>
        </p:txBody>
      </p:sp>
      <p:sp>
        <p:nvSpPr>
          <p:cNvPr id="8" name="文本框 7"/>
          <p:cNvSpPr txBox="1"/>
          <p:nvPr/>
        </p:nvSpPr>
        <p:spPr>
          <a:xfrm>
            <a:off x="304800" y="1752600"/>
            <a:ext cx="8077201" cy="1015663"/>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rPr>
              <a:t>      </a:t>
            </a:r>
            <a:r>
              <a:rPr kumimoji="0" lang="zh-CN" altLang="en-US" sz="2000" b="1" i="0" u="none" strike="noStrike" kern="1200" cap="none" spc="0" normalizeH="0" baseline="0" noProof="0" dirty="0" smtClean="0">
                <a:ln>
                  <a:noFill/>
                </a:ln>
                <a:solidFill>
                  <a:srgbClr val="000000"/>
                </a:solidFill>
                <a:effectLst/>
                <a:uLnTx/>
                <a:uFillTx/>
              </a:rPr>
              <a:t>机器学习（</a:t>
            </a:r>
            <a:r>
              <a:rPr lang="en-US" altLang="zh-CN" sz="2000" b="1" dirty="0" smtClean="0">
                <a:solidFill>
                  <a:srgbClr val="000000"/>
                </a:solidFill>
              </a:rPr>
              <a:t>machine learning</a:t>
            </a:r>
            <a:r>
              <a:rPr kumimoji="0" lang="zh-CN" altLang="en-US" sz="2000" b="1" i="0" u="none" strike="noStrike" kern="1200" cap="none" spc="0" normalizeH="0" baseline="0" noProof="0" dirty="0" smtClean="0">
                <a:ln>
                  <a:noFill/>
                </a:ln>
                <a:solidFill>
                  <a:srgbClr val="000000"/>
                </a:solidFill>
                <a:effectLst/>
                <a:uLnTx/>
                <a:uFillTx/>
              </a:rPr>
              <a:t>）使计算机能模拟人的学习行为，自动地通过学习来获取知识和技能，不断改善性能，实现自我完善。</a:t>
            </a:r>
            <a:endParaRPr kumimoji="0" lang="zh-CN" altLang="en-US" sz="2000" b="1" i="0" u="none" strike="noStrike" kern="1200" cap="none" spc="0" normalizeH="0" baseline="0" noProof="0" dirty="0">
              <a:ln>
                <a:noFill/>
              </a:ln>
              <a:solidFill>
                <a:srgbClr val="000000"/>
              </a:solidFill>
              <a:effectLst/>
              <a:uLnTx/>
              <a:uFillTx/>
            </a:endParaRPr>
          </a:p>
        </p:txBody>
      </p:sp>
      <p:sp>
        <p:nvSpPr>
          <p:cNvPr id="3" name="矩形 2"/>
          <p:cNvSpPr/>
          <p:nvPr/>
        </p:nvSpPr>
        <p:spPr>
          <a:xfrm>
            <a:off x="152400" y="1143000"/>
            <a:ext cx="2350323" cy="461665"/>
          </a:xfrm>
          <a:prstGeom prst="rect">
            <a:avLst/>
          </a:prstGeom>
        </p:spPr>
        <p:txBody>
          <a:bodyPr wrap="none">
            <a:spAutoFit/>
          </a:bodyPr>
          <a:lstStyle/>
          <a:p>
            <a:r>
              <a:rPr lang="zh-CN" altLang="en-US" sz="2400" b="1" kern="0" dirty="0">
                <a:latin typeface="Arial"/>
                <a:ea typeface="宋体"/>
                <a:cs typeface="+mj-cs"/>
                <a:sym typeface="+mn-ea"/>
              </a:rPr>
              <a:t>机器学习的定义</a:t>
            </a:r>
            <a:endParaRPr lang="zh-CN" altLang="en-US" sz="1400" dirty="0"/>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12</a:t>
            </a:fld>
            <a:endParaRPr lang="en-US" altLang="ja-JP"/>
          </a:p>
        </p:txBody>
      </p:sp>
      <p:graphicFrame>
        <p:nvGraphicFramePr>
          <p:cNvPr id="7" name="对象 6"/>
          <p:cNvGraphicFramePr/>
          <p:nvPr/>
        </p:nvGraphicFramePr>
        <p:xfrm>
          <a:off x="854075" y="1234440"/>
          <a:ext cx="7435850" cy="3145790"/>
        </p:xfrm>
        <a:graphic>
          <a:graphicData uri="http://schemas.openxmlformats.org/presentationml/2006/ole">
            <mc:AlternateContent xmlns:mc="http://schemas.openxmlformats.org/markup-compatibility/2006">
              <mc:Choice xmlns:v="urn:schemas-microsoft-com:vml" Requires="v">
                <p:oleObj spid="_x0000_s1139" r:id="rId3" imgW="7429500" imgH="3143250" progId="Paint.Picture">
                  <p:embed/>
                </p:oleObj>
              </mc:Choice>
              <mc:Fallback>
                <p:oleObj r:id="rId3" imgW="7429500" imgH="3143250" progId="Paint.Picture">
                  <p:embed/>
                  <p:pic>
                    <p:nvPicPr>
                      <p:cNvPr id="0" name="图片 10"/>
                      <p:cNvPicPr/>
                      <p:nvPr/>
                    </p:nvPicPr>
                    <p:blipFill>
                      <a:blip r:embed="rId4"/>
                      <a:stretch>
                        <a:fillRect/>
                      </a:stretch>
                    </p:blipFill>
                    <p:spPr>
                      <a:xfrm>
                        <a:off x="854075" y="1234440"/>
                        <a:ext cx="7435850" cy="3145790"/>
                      </a:xfrm>
                      <a:prstGeom prst="rect">
                        <a:avLst/>
                      </a:prstGeom>
                    </p:spPr>
                  </p:pic>
                </p:oleObj>
              </mc:Fallback>
            </mc:AlternateContent>
          </a:graphicData>
        </a:graphic>
      </p:graphicFrame>
      <p:sp>
        <p:nvSpPr>
          <p:cNvPr id="12" name="文本框 11"/>
          <p:cNvSpPr txBox="1"/>
          <p:nvPr/>
        </p:nvSpPr>
        <p:spPr>
          <a:xfrm>
            <a:off x="854075" y="4533265"/>
            <a:ext cx="3616960" cy="1938020"/>
          </a:xfrm>
          <a:prstGeom prst="rect">
            <a:avLst/>
          </a:prstGeom>
          <a:solidFill>
            <a:schemeClr val="accent6">
              <a:lumMod val="75000"/>
            </a:schemeClr>
          </a:solidFill>
        </p:spPr>
        <p:txBody>
          <a:bodyPr wrap="square" rtlCol="0" anchor="t">
            <a:spAutoFit/>
          </a:bodyPr>
          <a:lstStyle/>
          <a:p>
            <a:r>
              <a:rPr lang="zh-CN" altLang="en-US" sz="2000">
                <a:solidFill>
                  <a:schemeClr val="bg1"/>
                </a:solidFill>
              </a:rPr>
              <a:t>机器学习工作流程总结</a:t>
            </a:r>
          </a:p>
          <a:p>
            <a:r>
              <a:rPr lang="zh-CN" altLang="en-US" sz="2000">
                <a:solidFill>
                  <a:schemeClr val="bg1"/>
                </a:solidFill>
              </a:rPr>
              <a:t>1.获取数据</a:t>
            </a:r>
          </a:p>
          <a:p>
            <a:r>
              <a:rPr lang="zh-CN" altLang="en-US" sz="2000">
                <a:solidFill>
                  <a:schemeClr val="bg1"/>
                </a:solidFill>
              </a:rPr>
              <a:t>2.数据基本处理</a:t>
            </a:r>
          </a:p>
          <a:p>
            <a:r>
              <a:rPr lang="zh-CN" altLang="en-US" sz="2000">
                <a:solidFill>
                  <a:schemeClr val="bg1"/>
                </a:solidFill>
              </a:rPr>
              <a:t>3.特征工程</a:t>
            </a:r>
          </a:p>
          <a:p>
            <a:r>
              <a:rPr lang="zh-CN" altLang="en-US" sz="2000">
                <a:solidFill>
                  <a:schemeClr val="bg1"/>
                </a:solidFill>
              </a:rPr>
              <a:t>4.机器学习（模型训练）</a:t>
            </a:r>
          </a:p>
          <a:p>
            <a:r>
              <a:rPr lang="zh-CN" altLang="en-US" sz="2000">
                <a:solidFill>
                  <a:schemeClr val="bg1"/>
                </a:solidFill>
              </a:rPr>
              <a:t>5.模型评估</a:t>
            </a: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13</a:t>
            </a:fld>
            <a:endParaRPr lang="en-US" altLang="ja-JP"/>
          </a:p>
        </p:txBody>
      </p:sp>
      <p:sp>
        <p:nvSpPr>
          <p:cNvPr id="3" name="文本框 2"/>
          <p:cNvSpPr txBox="1"/>
          <p:nvPr/>
        </p:nvSpPr>
        <p:spPr>
          <a:xfrm>
            <a:off x="184150" y="936625"/>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1</a:t>
            </a:r>
            <a:r>
              <a:rPr lang="zh-CN" altLang="en-US" sz="2400" b="1" dirty="0"/>
              <a:t>）数据采集</a:t>
            </a:r>
          </a:p>
        </p:txBody>
      </p:sp>
      <p:graphicFrame>
        <p:nvGraphicFramePr>
          <p:cNvPr id="9" name="对象 8"/>
          <p:cNvGraphicFramePr/>
          <p:nvPr/>
        </p:nvGraphicFramePr>
        <p:xfrm>
          <a:off x="437515" y="1689735"/>
          <a:ext cx="5317490" cy="2435225"/>
        </p:xfrm>
        <a:graphic>
          <a:graphicData uri="http://schemas.openxmlformats.org/presentationml/2006/ole">
            <mc:AlternateContent xmlns:mc="http://schemas.openxmlformats.org/markup-compatibility/2006">
              <mc:Choice xmlns:v="urn:schemas-microsoft-com:vml" Requires="v">
                <p:oleObj spid="_x0000_s2275" r:id="rId3" imgW="7486650" imgH="3076575" progId="Paint.Picture">
                  <p:embed/>
                </p:oleObj>
              </mc:Choice>
              <mc:Fallback>
                <p:oleObj r:id="rId3" imgW="7486650" imgH="3076575" progId="Paint.Picture">
                  <p:embed/>
                  <p:pic>
                    <p:nvPicPr>
                      <p:cNvPr id="0" name="图片 9"/>
                      <p:cNvPicPr/>
                      <p:nvPr/>
                    </p:nvPicPr>
                    <p:blipFill>
                      <a:blip r:embed="rId4"/>
                      <a:stretch>
                        <a:fillRect/>
                      </a:stretch>
                    </p:blipFill>
                    <p:spPr>
                      <a:xfrm>
                        <a:off x="437515" y="1689735"/>
                        <a:ext cx="5317490" cy="2435225"/>
                      </a:xfrm>
                      <a:prstGeom prst="rect">
                        <a:avLst/>
                      </a:prstGeom>
                    </p:spPr>
                  </p:pic>
                </p:oleObj>
              </mc:Fallback>
            </mc:AlternateContent>
          </a:graphicData>
        </a:graphic>
      </p:graphicFrame>
      <p:graphicFrame>
        <p:nvGraphicFramePr>
          <p:cNvPr id="13" name="对象 12"/>
          <p:cNvGraphicFramePr/>
          <p:nvPr/>
        </p:nvGraphicFramePr>
        <p:xfrm>
          <a:off x="2614295" y="4224655"/>
          <a:ext cx="6301105" cy="2252345"/>
        </p:xfrm>
        <a:graphic>
          <a:graphicData uri="http://schemas.openxmlformats.org/presentationml/2006/ole">
            <mc:AlternateContent xmlns:mc="http://schemas.openxmlformats.org/markup-compatibility/2006">
              <mc:Choice xmlns:v="urn:schemas-microsoft-com:vml" Requires="v">
                <p:oleObj spid="_x0000_s2276" r:id="rId5" imgW="7400925" imgH="2886075" progId="Paint.Picture">
                  <p:embed/>
                </p:oleObj>
              </mc:Choice>
              <mc:Fallback>
                <p:oleObj r:id="rId5" imgW="7400925" imgH="2886075" progId="Paint.Picture">
                  <p:embed/>
                  <p:pic>
                    <p:nvPicPr>
                      <p:cNvPr id="0" name="图片 13"/>
                      <p:cNvPicPr/>
                      <p:nvPr/>
                    </p:nvPicPr>
                    <p:blipFill>
                      <a:blip r:embed="rId6"/>
                      <a:stretch>
                        <a:fillRect/>
                      </a:stretch>
                    </p:blipFill>
                    <p:spPr>
                      <a:xfrm>
                        <a:off x="2614295" y="4224655"/>
                        <a:ext cx="6301105" cy="2252345"/>
                      </a:xfrm>
                      <a:prstGeom prst="rect">
                        <a:avLst/>
                      </a:prstGeom>
                    </p:spPr>
                  </p:pic>
                </p:oleObj>
              </mc:Fallback>
            </mc:AlternateContent>
          </a:graphicData>
        </a:graphic>
      </p:graphicFrame>
      <p:sp>
        <p:nvSpPr>
          <p:cNvPr id="15" name="文本框 14"/>
          <p:cNvSpPr txBox="1"/>
          <p:nvPr/>
        </p:nvSpPr>
        <p:spPr>
          <a:xfrm>
            <a:off x="5755005" y="1800860"/>
            <a:ext cx="3322320" cy="2308324"/>
          </a:xfrm>
          <a:prstGeom prst="rect">
            <a:avLst/>
          </a:prstGeom>
          <a:solidFill>
            <a:schemeClr val="bg1"/>
          </a:solidFill>
        </p:spPr>
        <p:txBody>
          <a:bodyPr wrap="square" rtlCol="0" anchor="t">
            <a:spAutoFit/>
          </a:bodyPr>
          <a:lstStyle/>
          <a:p>
            <a:r>
              <a:rPr lang="zh-CN" altLang="en-US" dirty="0"/>
              <a:t>在</a:t>
            </a:r>
            <a:r>
              <a:rPr lang="zh-CN" altLang="en-US" dirty="0" smtClean="0"/>
              <a:t>数据采集</a:t>
            </a:r>
            <a:r>
              <a:rPr lang="zh-CN" altLang="en-US" dirty="0"/>
              <a:t>中一般：</a:t>
            </a:r>
          </a:p>
          <a:p>
            <a:r>
              <a:rPr lang="zh-CN" altLang="en-US" dirty="0"/>
              <a:t>一行数据我们称为一个样本</a:t>
            </a:r>
          </a:p>
          <a:p>
            <a:r>
              <a:rPr lang="zh-CN" altLang="en-US" dirty="0"/>
              <a:t>一列数据</a:t>
            </a:r>
            <a:r>
              <a:rPr lang="zh-CN" altLang="en-US" dirty="0" smtClean="0"/>
              <a:t>我们称为</a:t>
            </a:r>
            <a:r>
              <a:rPr lang="zh-CN" altLang="en-US" dirty="0"/>
              <a:t>一个特征</a:t>
            </a:r>
          </a:p>
          <a:p>
            <a:r>
              <a:rPr lang="zh-CN" altLang="en-US" dirty="0"/>
              <a:t>有些数据有目标值（标签值），有些数据没有目标值（</a:t>
            </a:r>
            <a:r>
              <a:rPr lang="zh-CN" altLang="en-US" dirty="0" smtClean="0"/>
              <a:t>如下表</a:t>
            </a:r>
            <a:r>
              <a:rPr lang="zh-CN" altLang="en-US" dirty="0"/>
              <a:t>中，电影类型就是这个数据集的目标值</a:t>
            </a:r>
            <a:r>
              <a:rPr lang="zh-CN" altLang="en-US" dirty="0" smtClean="0"/>
              <a:t>）。</a:t>
            </a:r>
            <a:endParaRPr lang="en-US" altLang="zh-CN" dirty="0"/>
          </a:p>
          <a:p>
            <a:endParaRPr lang="zh-CN" altLang="en-US" dirty="0"/>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14</a:t>
            </a:fld>
            <a:endParaRPr lang="en-US" altLang="ja-JP"/>
          </a:p>
        </p:txBody>
      </p:sp>
      <p:sp>
        <p:nvSpPr>
          <p:cNvPr id="5" name="文本框 4"/>
          <p:cNvSpPr txBox="1"/>
          <p:nvPr/>
        </p:nvSpPr>
        <p:spPr>
          <a:xfrm>
            <a:off x="210820" y="1676400"/>
            <a:ext cx="8705215" cy="1477328"/>
          </a:xfrm>
          <a:prstGeom prst="rect">
            <a:avLst/>
          </a:prstGeom>
          <a:noFill/>
        </p:spPr>
        <p:txBody>
          <a:bodyPr wrap="square" rtlCol="0" anchor="t">
            <a:spAutoFit/>
          </a:bodyPr>
          <a:lstStyle/>
          <a:p>
            <a:pPr>
              <a:lnSpc>
                <a:spcPct val="150000"/>
              </a:lnSpc>
            </a:pPr>
            <a:r>
              <a:rPr lang="en-US" altLang="zh-CN" sz="2000" dirty="0"/>
              <a:t>       </a:t>
            </a:r>
            <a:r>
              <a:rPr lang="zh-CN" altLang="en-US" sz="2000" dirty="0"/>
              <a:t>所有的机器学习算法在应用场景</a:t>
            </a:r>
            <a:r>
              <a:rPr lang="zh-CN" altLang="en-US" sz="2000" dirty="0" smtClean="0"/>
              <a:t>、数据</a:t>
            </a:r>
            <a:r>
              <a:rPr lang="zh-CN" altLang="en-US" sz="2000" dirty="0"/>
              <a:t>要求、运行速度上都各有优劣，但有一点不变的是都是数据贪婪的，也就是说任何一个算法，都可以通过增加数据来达到更好的结果，因此第一步数据采集也是最</a:t>
            </a:r>
            <a:r>
              <a:rPr lang="zh-CN" altLang="en-US" sz="2000" dirty="0" smtClean="0"/>
              <a:t>基础、最初的</a:t>
            </a:r>
            <a:r>
              <a:rPr lang="zh-CN" altLang="en-US" sz="2000" dirty="0"/>
              <a:t>一步。</a:t>
            </a:r>
          </a:p>
        </p:txBody>
      </p:sp>
      <p:sp>
        <p:nvSpPr>
          <p:cNvPr id="6" name="标题 5"/>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7" name="文本框 6"/>
          <p:cNvSpPr txBox="1"/>
          <p:nvPr/>
        </p:nvSpPr>
        <p:spPr>
          <a:xfrm>
            <a:off x="184150" y="936625"/>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1</a:t>
            </a:r>
            <a:r>
              <a:rPr lang="zh-CN" altLang="en-US" sz="2400" b="1" dirty="0"/>
              <a:t>）数据采集</a:t>
            </a:r>
          </a:p>
        </p:txBody>
      </p:sp>
      <p:sp>
        <p:nvSpPr>
          <p:cNvPr id="8" name="文本框 7"/>
          <p:cNvSpPr txBox="1"/>
          <p:nvPr/>
        </p:nvSpPr>
        <p:spPr>
          <a:xfrm>
            <a:off x="279400" y="3245703"/>
            <a:ext cx="8864600" cy="3139321"/>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t">
            <a:spAutoFit/>
          </a:bodyPr>
          <a:lstStyle/>
          <a:p>
            <a:r>
              <a:rPr lang="zh-CN" altLang="en-US" dirty="0">
                <a:solidFill>
                  <a:schemeClr val="tx1"/>
                </a:solidFill>
              </a:rPr>
              <a:t>几种方式介绍：</a:t>
            </a:r>
          </a:p>
          <a:p>
            <a:endParaRPr lang="zh-CN" altLang="en-US" dirty="0">
              <a:solidFill>
                <a:schemeClr val="tx1"/>
              </a:solidFill>
            </a:endParaRPr>
          </a:p>
          <a:p>
            <a:pPr marL="285750" indent="-285750">
              <a:lnSpc>
                <a:spcPct val="150000"/>
              </a:lnSpc>
              <a:buFont typeface="Wingdings" panose="05000000000000000000" charset="0"/>
              <a:buChar char="Ø"/>
            </a:pPr>
            <a:r>
              <a:rPr lang="zh-CN" altLang="en-US" dirty="0">
                <a:solidFill>
                  <a:schemeClr val="tx1"/>
                </a:solidFill>
              </a:rPr>
              <a:t>爬虫</a:t>
            </a:r>
            <a:r>
              <a:rPr lang="zh-CN" altLang="en-US" dirty="0" smtClean="0">
                <a:solidFill>
                  <a:schemeClr val="tx1"/>
                </a:solidFill>
              </a:rPr>
              <a:t>：通常</a:t>
            </a:r>
            <a:r>
              <a:rPr lang="zh-CN" altLang="en-US" dirty="0">
                <a:solidFill>
                  <a:schemeClr val="tx1"/>
                </a:solidFill>
              </a:rPr>
              <a:t>在个人项目、公司资源不足以提供数据、原始数据不足需要扩展数据情况下使用</a:t>
            </a:r>
            <a:r>
              <a:rPr lang="zh-CN" altLang="en-US" dirty="0" smtClean="0">
                <a:solidFill>
                  <a:schemeClr val="tx1"/>
                </a:solidFill>
              </a:rPr>
              <a:t>较多。比如</a:t>
            </a:r>
            <a:r>
              <a:rPr lang="zh-CN" altLang="en-US" dirty="0">
                <a:solidFill>
                  <a:schemeClr val="tx1"/>
                </a:solidFill>
              </a:rPr>
              <a:t>根据时间获取天气数据，一般都是通过爬虫爬来的；</a:t>
            </a:r>
          </a:p>
          <a:p>
            <a:pPr marL="285750" indent="-285750">
              <a:lnSpc>
                <a:spcPct val="150000"/>
              </a:lnSpc>
              <a:buFont typeface="Wingdings" panose="05000000000000000000" charset="0"/>
              <a:buChar char="Ø"/>
            </a:pPr>
            <a:r>
              <a:rPr lang="zh-CN" altLang="en-US" dirty="0">
                <a:solidFill>
                  <a:schemeClr val="tx1"/>
                </a:solidFill>
              </a:rPr>
              <a:t>API：现在有很多公开的数据集，一些组织也提供开放的API接口来获取相关数据，比如OpenDota提供Dota2相关数据，好处是通常数据更加规范；</a:t>
            </a:r>
          </a:p>
          <a:p>
            <a:pPr marL="285750" indent="-285750">
              <a:lnSpc>
                <a:spcPct val="150000"/>
              </a:lnSpc>
              <a:buFont typeface="Wingdings" panose="05000000000000000000" charset="0"/>
              <a:buChar char="Ø"/>
            </a:pPr>
            <a:r>
              <a:rPr lang="zh-CN" altLang="en-US" dirty="0">
                <a:solidFill>
                  <a:schemeClr val="tx1"/>
                </a:solidFill>
              </a:rPr>
              <a:t>数据库</a:t>
            </a:r>
            <a:r>
              <a:rPr lang="zh-CN" altLang="en-US" dirty="0" smtClean="0">
                <a:solidFill>
                  <a:schemeClr val="tx1"/>
                </a:solidFill>
              </a:rPr>
              <a:t>：最</a:t>
            </a:r>
            <a:r>
              <a:rPr lang="zh-CN" altLang="en-US" dirty="0">
                <a:solidFill>
                  <a:schemeClr val="tx1"/>
                </a:solidFill>
              </a:rPr>
              <a:t>常见，也最理想的状态，通过公司自身的数据库保存数据，更加可控，也更加自由灵活；</a:t>
            </a: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15</a:t>
            </a:fld>
            <a:endParaRPr lang="en-US" altLang="ja-JP"/>
          </a:p>
        </p:txBody>
      </p:sp>
      <p:sp>
        <p:nvSpPr>
          <p:cNvPr id="6" name="标题 5"/>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7" name="文本框 6"/>
          <p:cNvSpPr txBox="1"/>
          <p:nvPr/>
        </p:nvSpPr>
        <p:spPr>
          <a:xfrm>
            <a:off x="184150" y="936625"/>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2</a:t>
            </a:r>
            <a:r>
              <a:rPr lang="zh-CN" altLang="en-US" sz="2400" b="1" dirty="0"/>
              <a:t>）数据处理</a:t>
            </a:r>
          </a:p>
        </p:txBody>
      </p:sp>
      <p:sp>
        <p:nvSpPr>
          <p:cNvPr id="2" name="文本框 1"/>
          <p:cNvSpPr txBox="1"/>
          <p:nvPr/>
        </p:nvSpPr>
        <p:spPr>
          <a:xfrm>
            <a:off x="184150" y="1905000"/>
            <a:ext cx="8731250" cy="1014730"/>
          </a:xfrm>
          <a:prstGeom prst="rect">
            <a:avLst/>
          </a:prstGeom>
          <a:noFill/>
        </p:spPr>
        <p:txBody>
          <a:bodyPr wrap="square" rtlCol="0" anchor="t">
            <a:spAutoFit/>
          </a:bodyPr>
          <a:lstStyle/>
          <a:p>
            <a:pPr>
              <a:lnSpc>
                <a:spcPct val="150000"/>
              </a:lnSpc>
            </a:pPr>
            <a:r>
              <a:rPr lang="en-US" altLang="zh-CN" sz="2000" dirty="0"/>
              <a:t>      </a:t>
            </a:r>
            <a:r>
              <a:rPr lang="zh-CN" altLang="en-US" sz="2000" dirty="0"/>
              <a:t>更多是针对类似爬虫这种方式获取的数据，这种数据通常没有一个非常固定规范的格式，数据非常不稳定，因此需要进行前期的清洗工作。</a:t>
            </a:r>
          </a:p>
        </p:txBody>
      </p:sp>
      <p:sp>
        <p:nvSpPr>
          <p:cNvPr id="3" name="文本框 2"/>
          <p:cNvSpPr txBox="1"/>
          <p:nvPr/>
        </p:nvSpPr>
        <p:spPr>
          <a:xfrm>
            <a:off x="304800" y="1600200"/>
            <a:ext cx="1814195" cy="460375"/>
          </a:xfrm>
          <a:prstGeom prst="rect">
            <a:avLst/>
          </a:prstGeom>
          <a:noFill/>
        </p:spPr>
        <p:txBody>
          <a:bodyPr wrap="none" rtlCol="0">
            <a:spAutoFit/>
          </a:bodyPr>
          <a:lstStyle/>
          <a:p>
            <a:r>
              <a:rPr lang="zh-CN" altLang="en-US" sz="2400"/>
              <a:t>①</a:t>
            </a:r>
            <a:r>
              <a:rPr lang="en-US" altLang="zh-CN" sz="2400"/>
              <a:t> </a:t>
            </a:r>
            <a:r>
              <a:rPr lang="zh-CN" altLang="en-US" sz="2400"/>
              <a:t>数据清洗</a:t>
            </a:r>
          </a:p>
        </p:txBody>
      </p:sp>
      <p:sp>
        <p:nvSpPr>
          <p:cNvPr id="9" name="文本框 8"/>
          <p:cNvSpPr txBox="1"/>
          <p:nvPr/>
        </p:nvSpPr>
        <p:spPr>
          <a:xfrm>
            <a:off x="533400" y="2895600"/>
            <a:ext cx="7664450" cy="706755"/>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t>数据预处理：缺失值处理、重复值处理、数据类型的转换、字符串数据的</a:t>
            </a:r>
            <a:r>
              <a:rPr lang="zh-CN" altLang="en-US" sz="2000" dirty="0" smtClean="0"/>
              <a:t>规整。</a:t>
            </a:r>
            <a:endParaRPr lang="zh-CN" altLang="en-US" sz="2000" dirty="0"/>
          </a:p>
        </p:txBody>
      </p:sp>
      <p:sp>
        <p:nvSpPr>
          <p:cNvPr id="10" name="文本框 9"/>
          <p:cNvSpPr txBox="1"/>
          <p:nvPr/>
        </p:nvSpPr>
        <p:spPr>
          <a:xfrm>
            <a:off x="533400" y="3602355"/>
            <a:ext cx="8153400" cy="2246769"/>
          </a:xfrm>
          <a:prstGeom prst="rect">
            <a:avLst/>
          </a:prstGeom>
          <a:noFill/>
        </p:spPr>
        <p:txBody>
          <a:bodyPr wrap="square" rtlCol="0" anchor="t">
            <a:spAutoFit/>
          </a:bodyPr>
          <a:lstStyle/>
          <a:p>
            <a:pPr marL="342900" indent="-342900">
              <a:lnSpc>
                <a:spcPct val="100000"/>
              </a:lnSpc>
              <a:buFont typeface="Wingdings" panose="05000000000000000000" charset="0"/>
              <a:buChar char="Ø"/>
            </a:pPr>
            <a:r>
              <a:rPr lang="zh-CN" altLang="en-US" sz="2000" dirty="0"/>
              <a:t>数据归一化/标准化：</a:t>
            </a:r>
          </a:p>
          <a:p>
            <a:pPr>
              <a:lnSpc>
                <a:spcPct val="100000"/>
              </a:lnSpc>
            </a:pPr>
            <a:r>
              <a:rPr lang="zh-CN" altLang="en-US" sz="2000" dirty="0" smtClean="0"/>
              <a:t>    模型</a:t>
            </a:r>
            <a:r>
              <a:rPr lang="zh-CN" altLang="en-US" sz="2000" dirty="0"/>
              <a:t>具有伸缩可变性，如SVM，最好进行标准化，避免模型参数受极值影响</a:t>
            </a:r>
            <a:r>
              <a:rPr lang="zh-CN" altLang="en-US" sz="2000" dirty="0" smtClean="0"/>
              <a:t>；伸缩</a:t>
            </a:r>
            <a:r>
              <a:rPr lang="zh-CN" altLang="en-US" sz="2000" dirty="0"/>
              <a:t>不变模型，如逻辑回归，最好也进行标准化</a:t>
            </a:r>
            <a:r>
              <a:rPr lang="zh-CN" altLang="en-US" sz="2000" dirty="0" smtClean="0"/>
              <a:t>，以</a:t>
            </a:r>
            <a:r>
              <a:rPr lang="zh-CN" altLang="en-US" sz="2000" dirty="0"/>
              <a:t>加快训练速度。</a:t>
            </a:r>
          </a:p>
          <a:p>
            <a:pPr>
              <a:lnSpc>
                <a:spcPct val="100000"/>
              </a:lnSpc>
            </a:pPr>
            <a:r>
              <a:rPr lang="zh-CN" altLang="en-US" sz="2000" dirty="0"/>
              <a:t>归一化/标准化常见两种方法：</a:t>
            </a:r>
          </a:p>
          <a:p>
            <a:pPr>
              <a:lnSpc>
                <a:spcPct val="100000"/>
              </a:lnSpc>
            </a:pPr>
            <a:r>
              <a:rPr lang="zh-CN" altLang="en-US" sz="2000" dirty="0"/>
              <a:t>min-max，化为[0,1]</a:t>
            </a:r>
          </a:p>
          <a:p>
            <a:pPr>
              <a:lnSpc>
                <a:spcPct val="100000"/>
              </a:lnSpc>
            </a:pPr>
            <a:r>
              <a:rPr lang="zh-CN" altLang="en-US" sz="2000" dirty="0"/>
              <a:t>Z-core，化为均值为0，方差为1</a:t>
            </a: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16</a:t>
            </a:fld>
            <a:endParaRPr lang="en-US" altLang="ja-JP"/>
          </a:p>
        </p:txBody>
      </p:sp>
      <p:sp>
        <p:nvSpPr>
          <p:cNvPr id="3" name="文本框 2"/>
          <p:cNvSpPr txBox="1"/>
          <p:nvPr/>
        </p:nvSpPr>
        <p:spPr>
          <a:xfrm>
            <a:off x="184150" y="936625"/>
            <a:ext cx="8731885" cy="1754326"/>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3</a:t>
            </a:r>
            <a:r>
              <a:rPr lang="zh-CN" altLang="en-US" sz="2400" b="1" dirty="0"/>
              <a:t>）特征工程</a:t>
            </a:r>
          </a:p>
          <a:p>
            <a:pPr>
              <a:lnSpc>
                <a:spcPct val="150000"/>
              </a:lnSpc>
            </a:pPr>
            <a:r>
              <a:rPr lang="zh-CN" altLang="en-US" sz="2400" dirty="0"/>
              <a:t>    特征工程指的是把原始数据转变为模型的训练数据的过程，它的目的就是获取更好的训练数据</a:t>
            </a:r>
            <a:r>
              <a:rPr lang="zh-CN" altLang="en-US" sz="2400" dirty="0" smtClean="0"/>
              <a:t>特征。</a:t>
            </a:r>
            <a:endParaRPr lang="zh-CN" altLang="en-US" sz="2400" dirty="0"/>
          </a:p>
        </p:txBody>
      </p:sp>
      <p:sp>
        <p:nvSpPr>
          <p:cNvPr id="5" name="文本框 4"/>
          <p:cNvSpPr txBox="1"/>
          <p:nvPr/>
        </p:nvSpPr>
        <p:spPr>
          <a:xfrm>
            <a:off x="228600" y="2819400"/>
            <a:ext cx="8686800" cy="2169825"/>
          </a:xfrm>
          <a:prstGeom prst="rect">
            <a:avLst/>
          </a:prstGeom>
          <a:solidFill>
            <a:srgbClr val="002060"/>
          </a:solidFill>
        </p:spPr>
        <p:txBody>
          <a:bodyPr wrap="square" rtlCol="0" anchor="t">
            <a:spAutoFit/>
          </a:bodyPr>
          <a:lstStyle/>
          <a:p>
            <a:pPr algn="just">
              <a:lnSpc>
                <a:spcPct val="150000"/>
              </a:lnSpc>
            </a:pPr>
            <a:r>
              <a:rPr lang="zh-CN" altLang="en-US" dirty="0" smtClean="0">
                <a:solidFill>
                  <a:schemeClr val="bg1"/>
                </a:solidFill>
              </a:rPr>
              <a:t>    机器学习</a:t>
            </a:r>
            <a:r>
              <a:rPr lang="zh-CN" altLang="en-US" dirty="0">
                <a:solidFill>
                  <a:schemeClr val="bg1"/>
                </a:solidFill>
              </a:rPr>
              <a:t>领域的大神Andrew Ng（吴恩达）老师说“Coming up with features is dificult，time-consuming，requires expert knowledge.“Applied machine learning"is basically feature engineering.”</a:t>
            </a:r>
          </a:p>
          <a:p>
            <a:pPr>
              <a:lnSpc>
                <a:spcPct val="150000"/>
              </a:lnSpc>
            </a:pPr>
            <a:r>
              <a:rPr lang="zh-CN" altLang="en-US" dirty="0">
                <a:solidFill>
                  <a:schemeClr val="bg1"/>
                </a:solidFill>
              </a:rPr>
              <a:t>注：业界广泛流传：数据和特征决定了机器学习的上限，而模型和算法只是逼近这个上限而已。</a:t>
            </a:r>
          </a:p>
        </p:txBody>
      </p:sp>
      <p:sp>
        <p:nvSpPr>
          <p:cNvPr id="8" name="标题 7"/>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17</a:t>
            </a:fld>
            <a:endParaRPr lang="en-US" altLang="ja-JP"/>
          </a:p>
        </p:txBody>
      </p:sp>
      <p:sp>
        <p:nvSpPr>
          <p:cNvPr id="5" name="文本框 4"/>
          <p:cNvSpPr txBox="1"/>
          <p:nvPr/>
        </p:nvSpPr>
        <p:spPr>
          <a:xfrm>
            <a:off x="335280" y="1925638"/>
            <a:ext cx="8382000" cy="1198880"/>
          </a:xfrm>
          <a:prstGeom prst="rect">
            <a:avLst/>
          </a:prstGeom>
          <a:noFill/>
        </p:spPr>
        <p:txBody>
          <a:bodyPr wrap="square" rtlCol="0" anchor="t">
            <a:spAutoFit/>
          </a:bodyPr>
          <a:lstStyle/>
          <a:p>
            <a:pPr>
              <a:lnSpc>
                <a:spcPct val="150000"/>
              </a:lnSpc>
            </a:pPr>
            <a:r>
              <a:rPr lang="en-US" altLang="zh-CN" sz="2400" dirty="0"/>
              <a:t>      </a:t>
            </a:r>
            <a:r>
              <a:rPr lang="zh-CN" altLang="en-US" sz="2400" dirty="0"/>
              <a:t>特征工程在机器学习中占有非常重要的作用，一般</a:t>
            </a:r>
            <a:r>
              <a:rPr lang="zh-CN" altLang="en-US" sz="2400" dirty="0" smtClean="0"/>
              <a:t>认为包括</a:t>
            </a:r>
            <a:r>
              <a:rPr lang="zh-CN" altLang="en-US" sz="2400" b="1" dirty="0"/>
              <a:t>特征构建、特征提取、特征选择</a:t>
            </a:r>
            <a:r>
              <a:rPr lang="zh-CN" altLang="en-US" sz="2400" dirty="0"/>
              <a:t>三个部分。</a:t>
            </a:r>
          </a:p>
        </p:txBody>
      </p:sp>
      <p:sp>
        <p:nvSpPr>
          <p:cNvPr id="8" name="标题 7"/>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6" name="文本框 5"/>
          <p:cNvSpPr txBox="1"/>
          <p:nvPr/>
        </p:nvSpPr>
        <p:spPr>
          <a:xfrm>
            <a:off x="258445" y="3378332"/>
            <a:ext cx="8458835" cy="1754326"/>
          </a:xfrm>
          <a:prstGeom prst="rect">
            <a:avLst/>
          </a:prstGeom>
          <a:noFill/>
        </p:spPr>
        <p:txBody>
          <a:bodyPr wrap="square" rtlCol="0" anchor="t">
            <a:spAutoFit/>
          </a:bodyPr>
          <a:lstStyle/>
          <a:p>
            <a:pPr>
              <a:lnSpc>
                <a:spcPct val="150000"/>
              </a:lnSpc>
            </a:pPr>
            <a:r>
              <a:rPr lang="zh-CN" altLang="en-US" sz="2400" dirty="0"/>
              <a:t>  </a:t>
            </a:r>
            <a:r>
              <a:rPr lang="en-US" altLang="zh-CN" sz="2400" dirty="0"/>
              <a:t>    </a:t>
            </a:r>
            <a:r>
              <a:rPr lang="zh-CN" altLang="en-US" sz="2400" b="1" dirty="0">
                <a:solidFill>
                  <a:srgbClr val="FF0000"/>
                </a:solidFill>
              </a:rPr>
              <a:t>特征构建</a:t>
            </a:r>
            <a:r>
              <a:rPr lang="zh-CN" altLang="en-US" sz="2400" dirty="0"/>
              <a:t>是指从原始数据中</a:t>
            </a:r>
            <a:r>
              <a:rPr lang="zh-CN" altLang="en-US" sz="2400" dirty="0" smtClean="0"/>
              <a:t>人工找出</a:t>
            </a:r>
            <a:r>
              <a:rPr lang="zh-CN" altLang="en-US" sz="2400" dirty="0"/>
              <a:t>一些具有物理意义的特征。对数据敏感性和机器学习实战经验能帮助特征</a:t>
            </a:r>
            <a:r>
              <a:rPr lang="zh-CN" altLang="en-US" sz="2400" dirty="0" smtClean="0"/>
              <a:t>构建，属性</a:t>
            </a:r>
            <a:r>
              <a:rPr lang="zh-CN" altLang="en-US" sz="2400" dirty="0"/>
              <a:t>分割和结合是特征构建时</a:t>
            </a:r>
            <a:r>
              <a:rPr lang="zh-CN" altLang="en-US" sz="2400" dirty="0" smtClean="0"/>
              <a:t>常用</a:t>
            </a:r>
            <a:r>
              <a:rPr lang="zh-CN" altLang="en-US" sz="2400" dirty="0"/>
              <a:t>的方法。</a:t>
            </a:r>
          </a:p>
        </p:txBody>
      </p:sp>
      <p:sp>
        <p:nvSpPr>
          <p:cNvPr id="3" name="矩形 2"/>
          <p:cNvSpPr/>
          <p:nvPr/>
        </p:nvSpPr>
        <p:spPr>
          <a:xfrm>
            <a:off x="339634" y="1001544"/>
            <a:ext cx="2260555" cy="569643"/>
          </a:xfrm>
          <a:prstGeom prst="rect">
            <a:avLst/>
          </a:prstGeom>
        </p:spPr>
        <p:txBody>
          <a:bodyPr wrap="none">
            <a:spAutoFit/>
          </a:bodyPr>
          <a:lstStyle/>
          <a:p>
            <a:pPr lvl="0">
              <a:lnSpc>
                <a:spcPct val="150000"/>
              </a:lnSpc>
            </a:pPr>
            <a:r>
              <a:rPr lang="zh-CN" altLang="en-US" sz="2400" b="1" dirty="0">
                <a:solidFill>
                  <a:srgbClr val="000000"/>
                </a:solidFill>
              </a:rPr>
              <a:t>（</a:t>
            </a:r>
            <a:r>
              <a:rPr lang="en-US" altLang="zh-CN" sz="2400" b="1" dirty="0">
                <a:solidFill>
                  <a:srgbClr val="000000"/>
                </a:solidFill>
              </a:rPr>
              <a:t>3</a:t>
            </a:r>
            <a:r>
              <a:rPr lang="zh-CN" altLang="en-US" sz="2400" b="1" dirty="0">
                <a:solidFill>
                  <a:srgbClr val="000000"/>
                </a:solidFill>
              </a:rPr>
              <a:t>）特征工程</a:t>
            </a: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18</a:t>
            </a:fld>
            <a:endParaRPr lang="en-US" altLang="ja-JP"/>
          </a:p>
        </p:txBody>
      </p:sp>
      <p:sp>
        <p:nvSpPr>
          <p:cNvPr id="8" name="标题 7"/>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6" name="文本框 5"/>
          <p:cNvSpPr txBox="1"/>
          <p:nvPr/>
        </p:nvSpPr>
        <p:spPr>
          <a:xfrm>
            <a:off x="152400" y="762000"/>
            <a:ext cx="8611235" cy="569643"/>
          </a:xfrm>
          <a:prstGeom prst="rect">
            <a:avLst/>
          </a:prstGeom>
          <a:noFill/>
        </p:spPr>
        <p:txBody>
          <a:bodyPr wrap="square" rtlCol="0" anchor="t">
            <a:spAutoFit/>
          </a:bodyPr>
          <a:lstStyle/>
          <a:p>
            <a:pPr>
              <a:lnSpc>
                <a:spcPct val="150000"/>
              </a:lnSpc>
            </a:pPr>
            <a:r>
              <a:rPr lang="zh-CN" altLang="en-US" sz="2400" dirty="0"/>
              <a:t>  </a:t>
            </a:r>
            <a:r>
              <a:rPr lang="zh-CN" altLang="en-US" sz="2400" b="1" dirty="0" smtClean="0">
                <a:solidFill>
                  <a:srgbClr val="FF0000"/>
                </a:solidFill>
              </a:rPr>
              <a:t>特征提取</a:t>
            </a:r>
            <a:endParaRPr lang="en-US" altLang="zh-CN" sz="2400" b="1" dirty="0">
              <a:solidFill>
                <a:srgbClr val="FF0000"/>
              </a:solidFill>
            </a:endParaRPr>
          </a:p>
        </p:txBody>
      </p:sp>
      <p:sp>
        <p:nvSpPr>
          <p:cNvPr id="7" name="文本框 6"/>
          <p:cNvSpPr txBox="1"/>
          <p:nvPr/>
        </p:nvSpPr>
        <p:spPr>
          <a:xfrm>
            <a:off x="152400" y="1295400"/>
            <a:ext cx="8733155" cy="4453890"/>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zh-CN" altLang="en-US" sz="2100" b="1" dirty="0" smtClean="0"/>
              <a:t>PCA主成分分析</a:t>
            </a:r>
            <a:r>
              <a:rPr lang="zh-CN" altLang="en-US" sz="2100" dirty="0" smtClean="0"/>
              <a:t>，思想</a:t>
            </a:r>
            <a:r>
              <a:rPr lang="zh-CN" altLang="en-US" sz="2100" dirty="0"/>
              <a:t>是通过坐标轴</a:t>
            </a:r>
            <a:r>
              <a:rPr lang="zh-CN" altLang="en-US" sz="2100" dirty="0" smtClean="0"/>
              <a:t>转换寻找</a:t>
            </a:r>
            <a:r>
              <a:rPr lang="zh-CN" altLang="en-US" sz="2100" dirty="0"/>
              <a:t>数据分布的最优子空间，从而达到降维、去相关的目的。</a:t>
            </a:r>
          </a:p>
          <a:p>
            <a:pPr marL="342900" indent="-342900">
              <a:lnSpc>
                <a:spcPct val="150000"/>
              </a:lnSpc>
              <a:buFont typeface="Wingdings" panose="05000000000000000000" charset="0"/>
              <a:buChar char="Ø"/>
            </a:pPr>
            <a:r>
              <a:rPr lang="zh-CN" altLang="en-US" sz="2100" b="1" dirty="0"/>
              <a:t>LDA线性判别分析</a:t>
            </a:r>
            <a:r>
              <a:rPr lang="en-US" altLang="zh-CN" sz="2100" dirty="0"/>
              <a:t>, </a:t>
            </a:r>
            <a:r>
              <a:rPr lang="en-US" altLang="zh-CN" sz="2100" dirty="0" err="1"/>
              <a:t>LDA</a:t>
            </a:r>
            <a:r>
              <a:rPr lang="en-US" altLang="zh-CN" sz="2100" dirty="0" err="1" smtClean="0"/>
              <a:t>的原理是将带</a:t>
            </a:r>
            <a:r>
              <a:rPr lang="zh-CN" altLang="en-US" sz="2100" dirty="0" smtClean="0"/>
              <a:t>有</a:t>
            </a:r>
            <a:r>
              <a:rPr lang="en-US" altLang="zh-CN" sz="2100" dirty="0" err="1" smtClean="0"/>
              <a:t>标签的数据</a:t>
            </a:r>
            <a:r>
              <a:rPr lang="en-US" altLang="zh-CN" sz="2100" dirty="0" err="1"/>
              <a:t>（点</a:t>
            </a:r>
            <a:r>
              <a:rPr lang="en-US" altLang="zh-CN" sz="2100" dirty="0"/>
              <a:t>），</a:t>
            </a:r>
            <a:r>
              <a:rPr lang="en-US" altLang="zh-CN" sz="2100" dirty="0" err="1"/>
              <a:t>通过投影的方法，投影到维度更低的空间，</a:t>
            </a:r>
            <a:r>
              <a:rPr lang="en-US" altLang="zh-CN" sz="2100" dirty="0" err="1" smtClean="0"/>
              <a:t>使得投影后的</a:t>
            </a:r>
            <a:r>
              <a:rPr lang="zh-CN" altLang="en-US" sz="2100" dirty="0" smtClean="0"/>
              <a:t>点</a:t>
            </a:r>
            <a:r>
              <a:rPr lang="en-US" altLang="zh-CN" sz="2100" dirty="0" err="1" smtClean="0"/>
              <a:t>按类别区分</a:t>
            </a:r>
            <a:r>
              <a:rPr lang="zh-CN" altLang="en-US" sz="2100" dirty="0" smtClean="0"/>
              <a:t>。</a:t>
            </a:r>
            <a:r>
              <a:rPr lang="en-US" altLang="zh-CN" sz="2100" dirty="0" err="1" smtClean="0"/>
              <a:t>相同类别的点</a:t>
            </a:r>
            <a:r>
              <a:rPr lang="en-US" altLang="zh-CN" sz="2100" dirty="0" err="1"/>
              <a:t>，将会在投影后更接近，不同类别的点距离越远</a:t>
            </a:r>
            <a:r>
              <a:rPr lang="en-US" altLang="zh-CN" sz="2100" dirty="0"/>
              <a:t>。</a:t>
            </a:r>
          </a:p>
          <a:p>
            <a:pPr marL="342900" indent="-342900">
              <a:lnSpc>
                <a:spcPct val="150000"/>
              </a:lnSpc>
              <a:buFont typeface="Wingdings" panose="05000000000000000000" charset="0"/>
              <a:buChar char="Ø"/>
            </a:pPr>
            <a:r>
              <a:rPr lang="en-US" altLang="zh-CN" sz="2100" b="1" dirty="0" err="1"/>
              <a:t>ICA独立成分分析</a:t>
            </a:r>
            <a:r>
              <a:rPr lang="en-US" altLang="zh-CN" sz="2100" dirty="0"/>
              <a:t>, </a:t>
            </a:r>
            <a:r>
              <a:rPr lang="en-US" altLang="zh-CN" sz="2100" dirty="0" err="1"/>
              <a:t>PCA</a:t>
            </a:r>
            <a:r>
              <a:rPr lang="en-US" altLang="zh-CN" sz="2100" dirty="0" err="1" smtClean="0"/>
              <a:t>特征转换降维提取的是不相关的部分</a:t>
            </a:r>
            <a:r>
              <a:rPr lang="en-US" altLang="zh-CN" sz="2100" dirty="0" err="1"/>
              <a:t>，ICA</a:t>
            </a:r>
            <a:r>
              <a:rPr lang="en-US" altLang="zh-CN" sz="2100" dirty="0" err="1" smtClean="0"/>
              <a:t>独立成分分析获得的是相互独立的属性</a:t>
            </a:r>
            <a:r>
              <a:rPr lang="en-US" altLang="zh-CN" sz="2100" dirty="0" err="1"/>
              <a:t>。ICA算法本质寻找一个线性变换z</a:t>
            </a:r>
            <a:r>
              <a:rPr lang="en-US" altLang="zh-CN" sz="2100" dirty="0"/>
              <a:t> = </a:t>
            </a:r>
            <a:r>
              <a:rPr lang="en-US" altLang="zh-CN" sz="2100" dirty="0" err="1"/>
              <a:t>Wx，使得z的各个特征分量之间的独立性最大。ICA相比与PCA更能刻画变量的随机统计特性，且能抑制噪声</a:t>
            </a:r>
            <a:r>
              <a:rPr lang="en-US" altLang="zh-CN" sz="2100" dirty="0"/>
              <a:t>。</a:t>
            </a: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19</a:t>
            </a:fld>
            <a:endParaRPr lang="en-US" altLang="ja-JP"/>
          </a:p>
        </p:txBody>
      </p:sp>
      <p:sp>
        <p:nvSpPr>
          <p:cNvPr id="8" name="标题 7"/>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6" name="文本框 5"/>
          <p:cNvSpPr txBox="1"/>
          <p:nvPr/>
        </p:nvSpPr>
        <p:spPr>
          <a:xfrm>
            <a:off x="0" y="703552"/>
            <a:ext cx="8611235" cy="645160"/>
          </a:xfrm>
          <a:prstGeom prst="rect">
            <a:avLst/>
          </a:prstGeom>
          <a:noFill/>
        </p:spPr>
        <p:txBody>
          <a:bodyPr wrap="square" rtlCol="0" anchor="t">
            <a:spAutoFit/>
          </a:bodyPr>
          <a:lstStyle/>
          <a:p>
            <a:pPr>
              <a:lnSpc>
                <a:spcPct val="150000"/>
              </a:lnSpc>
            </a:pPr>
            <a:r>
              <a:rPr lang="zh-CN" altLang="en-US" sz="2400" b="1" dirty="0"/>
              <a:t>  </a:t>
            </a:r>
            <a:r>
              <a:rPr lang="en-US" altLang="zh-CN" sz="2400" b="1" dirty="0"/>
              <a:t>    </a:t>
            </a:r>
            <a:r>
              <a:rPr lang="zh-CN" altLang="en-US" sz="2400" b="1" dirty="0">
                <a:solidFill>
                  <a:srgbClr val="FF0000"/>
                </a:solidFill>
              </a:rPr>
              <a:t>特征选择</a:t>
            </a:r>
          </a:p>
        </p:txBody>
      </p:sp>
      <p:sp>
        <p:nvSpPr>
          <p:cNvPr id="2" name="文本框 1"/>
          <p:cNvSpPr txBox="1"/>
          <p:nvPr/>
        </p:nvSpPr>
        <p:spPr>
          <a:xfrm>
            <a:off x="234315" y="1254760"/>
            <a:ext cx="8681085" cy="4154170"/>
          </a:xfrm>
          <a:prstGeom prst="rect">
            <a:avLst/>
          </a:prstGeom>
          <a:noFill/>
        </p:spPr>
        <p:txBody>
          <a:bodyPr wrap="square" rtlCol="0" anchor="t">
            <a:spAutoFit/>
          </a:bodyPr>
          <a:lstStyle/>
          <a:p>
            <a:pPr>
              <a:lnSpc>
                <a:spcPct val="150000"/>
              </a:lnSpc>
            </a:pPr>
            <a:r>
              <a:rPr lang="en-US" altLang="zh-CN" sz="2200" dirty="0"/>
              <a:t>    </a:t>
            </a:r>
            <a:r>
              <a:rPr lang="zh-CN" altLang="en-US" sz="2200" dirty="0"/>
              <a:t>特征选择是剔除不相关或者冗余的特征，减少有效特征的个数，减少模型训练的时间，提高模型的精确度</a:t>
            </a:r>
            <a:r>
              <a:rPr lang="zh-CN" altLang="en-US" sz="2200" dirty="0" smtClean="0"/>
              <a:t>。</a:t>
            </a:r>
            <a:endParaRPr lang="en-US" altLang="zh-CN" sz="2200" dirty="0" smtClean="0"/>
          </a:p>
          <a:p>
            <a:pPr>
              <a:lnSpc>
                <a:spcPct val="150000"/>
              </a:lnSpc>
            </a:pPr>
            <a:r>
              <a:rPr lang="zh-CN" altLang="en-US" sz="2200" dirty="0" smtClean="0"/>
              <a:t>    特征提取</a:t>
            </a:r>
            <a:r>
              <a:rPr lang="zh-CN" altLang="en-US" sz="2200" dirty="0"/>
              <a:t>通过特征转换实现降维，特征选择则是依靠统计学方法</a:t>
            </a:r>
            <a:r>
              <a:rPr lang="zh-CN" altLang="en-US" sz="2200" dirty="0" smtClean="0"/>
              <a:t>或者机器学习</a:t>
            </a:r>
            <a:r>
              <a:rPr lang="zh-CN" altLang="en-US" sz="2200" dirty="0"/>
              <a:t>模型本身的特征选择（排序）功能实现降维。特征选择是个重复迭代的过程，有时可能自己认为特征选择做的很好，但实际中模型训练并不太好，所以每次特征选择都要使用模型去验证，最终目的是为了获得能训练出好的模型的数据，提升模型的性能。</a:t>
            </a:r>
          </a:p>
          <a:p>
            <a:pPr>
              <a:lnSpc>
                <a:spcPct val="150000"/>
              </a:lnSpc>
            </a:pPr>
            <a:r>
              <a:rPr lang="zh-CN" altLang="en-US" sz="2200" dirty="0"/>
              <a:t>例如：</a:t>
            </a:r>
          </a:p>
        </p:txBody>
      </p:sp>
      <p:sp>
        <p:nvSpPr>
          <p:cNvPr id="3" name="文本框 2"/>
          <p:cNvSpPr txBox="1"/>
          <p:nvPr/>
        </p:nvSpPr>
        <p:spPr>
          <a:xfrm>
            <a:off x="450908" y="5257800"/>
            <a:ext cx="8716645" cy="1015663"/>
          </a:xfrm>
          <a:prstGeom prst="rect">
            <a:avLst/>
          </a:prstGeom>
          <a:noFill/>
        </p:spPr>
        <p:txBody>
          <a:bodyPr wrap="square" rtlCol="0" anchor="t">
            <a:spAutoFit/>
          </a:bodyPr>
          <a:lstStyle/>
          <a:p>
            <a:pPr>
              <a:lnSpc>
                <a:spcPct val="150000"/>
              </a:lnSpc>
            </a:pPr>
            <a:r>
              <a:rPr lang="zh-CN" altLang="en-US" sz="2000" dirty="0"/>
              <a:t>1. 运用统计学的方法，衡量单个特征与响应变量（Lable）之间的关系。</a:t>
            </a:r>
          </a:p>
          <a:p>
            <a:pPr>
              <a:lnSpc>
                <a:spcPct val="150000"/>
              </a:lnSpc>
            </a:pPr>
            <a:r>
              <a:rPr lang="zh-CN" altLang="en-US" sz="2000" dirty="0"/>
              <a:t>2. 基于机器学习模型的</a:t>
            </a:r>
            <a:r>
              <a:rPr lang="zh-CN" altLang="en-US" sz="2000" dirty="0" smtClean="0"/>
              <a:t>特征选择。</a:t>
            </a:r>
            <a:endParaRPr lang="zh-CN" altLang="en-US" sz="2000" dirty="0"/>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a:t>
            </a:fld>
            <a:endParaRPr lang="en-US" altLang="ja-JP"/>
          </a:p>
        </p:txBody>
      </p:sp>
      <p:sp>
        <p:nvSpPr>
          <p:cNvPr id="8194" name="Rectangle 2"/>
          <p:cNvSpPr>
            <a:spLocks noGrp="1"/>
          </p:cNvSpPr>
          <p:nvPr>
            <p:ph type="title"/>
          </p:nvPr>
        </p:nvSpPr>
        <p:spPr/>
        <p:txBody>
          <a:bodyPr vert="horz" wrap="square" lIns="91440" tIns="45720" rIns="91440" bIns="45720" anchor="b"/>
          <a:lstStyle/>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7</a:t>
            </a:r>
            <a:r>
              <a:rPr lang="zh-CN" altLang="en-US" sz="3600" b="0" dirty="0">
                <a:latin typeface="Times New Roman" panose="02020603050405020304" pitchFamily="18" charset="0"/>
                <a:ea typeface="黑体" panose="02010609060101010101" pitchFamily="2" charset="-122"/>
              </a:rPr>
              <a:t>章  机器学习</a:t>
            </a:r>
          </a:p>
        </p:txBody>
      </p:sp>
      <p:sp>
        <p:nvSpPr>
          <p:cNvPr id="116739" name="Rectangle 3"/>
          <p:cNvSpPr>
            <a:spLocks noGrp="1"/>
          </p:cNvSpPr>
          <p:nvPr>
            <p:ph idx="1"/>
          </p:nvPr>
        </p:nvSpPr>
        <p:spPr>
          <a:xfrm>
            <a:off x="430212" y="1676400"/>
            <a:ext cx="8283575" cy="1775460"/>
          </a:xfrm>
        </p:spPr>
        <p:txBody>
          <a:bodyPr vert="horz" wrap="square" lIns="91440" tIns="45720" rIns="91440" bIns="45720" anchor="t"/>
          <a:lstStyle/>
          <a:p>
            <a:pPr eaLnBrk="1" hangingPunct="1">
              <a:lnSpc>
                <a:spcPct val="110000"/>
              </a:lnSpc>
              <a:spcBef>
                <a:spcPct val="30000"/>
              </a:spcBef>
              <a:buFont typeface="Wingdings" panose="05000000000000000000" charset="0"/>
              <a:buChar char="p"/>
            </a:pPr>
            <a:r>
              <a:rPr lang="en-US" altLang="zh-CN" b="1" dirty="0" smtClean="0">
                <a:solidFill>
                  <a:schemeClr val="tx1"/>
                </a:solidFill>
                <a:latin typeface="Times New Roman" panose="02020603050405020304" pitchFamily="18" charset="0"/>
                <a:sym typeface="+mn-ea"/>
              </a:rPr>
              <a:t>7.1  </a:t>
            </a:r>
            <a:r>
              <a:rPr lang="zh-CN" altLang="en-US" dirty="0" smtClean="0">
                <a:sym typeface="+mn-ea"/>
              </a:rPr>
              <a:t>机器学习概述</a:t>
            </a:r>
            <a:endParaRPr lang="en-US" altLang="zh-CN" dirty="0" smtClean="0"/>
          </a:p>
          <a:p>
            <a:pPr eaLnBrk="1" hangingPunct="1">
              <a:lnSpc>
                <a:spcPct val="110000"/>
              </a:lnSpc>
              <a:spcBef>
                <a:spcPct val="30000"/>
              </a:spcBef>
              <a:buFont typeface="Wingdings" panose="05000000000000000000" charset="0"/>
              <a:buChar char="p"/>
            </a:pPr>
            <a:r>
              <a:rPr lang="en-US" altLang="zh-CN" b="1" dirty="0" smtClean="0">
                <a:latin typeface="Times New Roman" panose="02020603050405020304" pitchFamily="18" charset="0"/>
                <a:sym typeface="+mn-ea"/>
              </a:rPr>
              <a:t>7.2</a:t>
            </a:r>
            <a:r>
              <a:rPr lang="zh-CN" altLang="en-US" dirty="0" smtClean="0">
                <a:sym typeface="+mn-ea"/>
              </a:rPr>
              <a:t>  机器学习过程中的关键问题</a:t>
            </a:r>
            <a:endParaRPr lang="zh-CN" altLang="en-US" dirty="0" smtClean="0"/>
          </a:p>
          <a:p>
            <a:pPr eaLnBrk="1" hangingPunct="1">
              <a:lnSpc>
                <a:spcPct val="110000"/>
              </a:lnSpc>
              <a:spcBef>
                <a:spcPct val="30000"/>
              </a:spcBef>
              <a:buFont typeface="Wingdings" panose="05000000000000000000" charset="0"/>
              <a:buChar char="p"/>
            </a:pPr>
            <a:r>
              <a:rPr lang="en-US" altLang="zh-CN" b="1" dirty="0" smtClean="0">
                <a:latin typeface="Times New Roman" panose="02020603050405020304" pitchFamily="18" charset="0"/>
                <a:sym typeface="+mn-ea"/>
              </a:rPr>
              <a:t>7.3</a:t>
            </a:r>
            <a:r>
              <a:rPr lang="zh-CN" altLang="en-US" dirty="0" smtClean="0">
                <a:sym typeface="+mn-ea"/>
              </a:rPr>
              <a:t>  机器学习算法简介</a:t>
            </a:r>
          </a:p>
        </p:txBody>
      </p:sp>
    </p:spTree>
  </p:cSld>
  <p:clrMapOvr>
    <a:masterClrMapping/>
  </p:clrMapOvr>
  <p:transition>
    <p:random/>
  </p:transition>
  <p:timing>
    <p:tnLst>
      <p:par>
        <p:cTn id="1" dur="indefinite" restart="never" nodeType="tmRoot"/>
      </p:par>
    </p:tnLst>
    <p:bldLst>
      <p:bldP spid="116739" grpId="0" build="p"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20</a:t>
            </a:fld>
            <a:endParaRPr lang="en-US" altLang="ja-JP"/>
          </a:p>
        </p:txBody>
      </p:sp>
      <p:sp>
        <p:nvSpPr>
          <p:cNvPr id="8" name="标题 7"/>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2" name="文本框 1"/>
          <p:cNvSpPr txBox="1"/>
          <p:nvPr/>
        </p:nvSpPr>
        <p:spPr>
          <a:xfrm>
            <a:off x="267970" y="1524000"/>
            <a:ext cx="8608060" cy="4661535"/>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zh-CN" altLang="en-US" sz="2200" dirty="0"/>
              <a:t>特征提取：将原始特征转换为一组具有明显物理意义或者统计意义或核的特征，特征提取会改变原来的特征空间。</a:t>
            </a:r>
          </a:p>
          <a:p>
            <a:pPr marL="342900" indent="-342900">
              <a:lnSpc>
                <a:spcPct val="150000"/>
              </a:lnSpc>
              <a:buFont typeface="Wingdings" panose="05000000000000000000" charset="0"/>
              <a:buChar char="Ø"/>
            </a:pPr>
            <a:r>
              <a:rPr lang="zh-CN" altLang="en-US" sz="2200" dirty="0"/>
              <a:t>特征选择：从特征集合中挑选一组最具统计意义的特征。与原特征集合之间是一种包含的关系，没有更改原始的特征空间。</a:t>
            </a:r>
          </a:p>
          <a:p>
            <a:pPr>
              <a:lnSpc>
                <a:spcPct val="150000"/>
              </a:lnSpc>
            </a:pPr>
            <a:r>
              <a:rPr lang="zh-CN" altLang="en-US" sz="2200" dirty="0"/>
              <a:t>两者作用：</a:t>
            </a:r>
          </a:p>
          <a:p>
            <a:pPr>
              <a:lnSpc>
                <a:spcPct val="150000"/>
              </a:lnSpc>
            </a:pPr>
            <a:r>
              <a:rPr lang="zh-CN" altLang="en-US" sz="2200" dirty="0" smtClean="0"/>
              <a:t>1</a:t>
            </a:r>
            <a:r>
              <a:rPr lang="en-US" altLang="zh-CN" sz="2200" dirty="0" smtClean="0"/>
              <a:t>.</a:t>
            </a:r>
            <a:r>
              <a:rPr lang="zh-CN" altLang="en-US" sz="2200" dirty="0" smtClean="0"/>
              <a:t> </a:t>
            </a:r>
            <a:r>
              <a:rPr lang="zh-CN" altLang="en-US" sz="2200" dirty="0"/>
              <a:t>降低数据存储和输入数据带宽</a:t>
            </a:r>
          </a:p>
          <a:p>
            <a:pPr>
              <a:lnSpc>
                <a:spcPct val="150000"/>
              </a:lnSpc>
            </a:pPr>
            <a:r>
              <a:rPr lang="zh-CN" altLang="en-US" sz="2200" dirty="0" smtClean="0"/>
              <a:t>2</a:t>
            </a:r>
            <a:r>
              <a:rPr lang="en-US" altLang="zh-CN" sz="2200" dirty="0" smtClean="0"/>
              <a:t>.</a:t>
            </a:r>
            <a:r>
              <a:rPr lang="zh-CN" altLang="en-US" sz="2200" dirty="0" smtClean="0"/>
              <a:t> </a:t>
            </a:r>
            <a:r>
              <a:rPr lang="zh-CN" altLang="en-US" sz="2200" dirty="0"/>
              <a:t>降低冗余</a:t>
            </a:r>
          </a:p>
          <a:p>
            <a:pPr>
              <a:lnSpc>
                <a:spcPct val="150000"/>
              </a:lnSpc>
            </a:pPr>
            <a:r>
              <a:rPr lang="zh-CN" altLang="en-US" sz="2200" dirty="0" smtClean="0"/>
              <a:t>3</a:t>
            </a:r>
            <a:r>
              <a:rPr lang="en-US" altLang="zh-CN" sz="2200" dirty="0" smtClean="0"/>
              <a:t>.</a:t>
            </a:r>
            <a:r>
              <a:rPr lang="zh-CN" altLang="en-US" sz="2200" dirty="0" smtClean="0"/>
              <a:t> </a:t>
            </a:r>
            <a:r>
              <a:rPr lang="zh-CN" altLang="en-US" sz="2200" dirty="0"/>
              <a:t>低纬上分类</a:t>
            </a:r>
            <a:r>
              <a:rPr lang="zh-CN" altLang="en-US" sz="2200" dirty="0" smtClean="0"/>
              <a:t>性能往往</a:t>
            </a:r>
            <a:r>
              <a:rPr lang="zh-CN" altLang="en-US" sz="2200" dirty="0"/>
              <a:t>会提高</a:t>
            </a:r>
          </a:p>
          <a:p>
            <a:pPr>
              <a:lnSpc>
                <a:spcPct val="150000"/>
              </a:lnSpc>
            </a:pPr>
            <a:r>
              <a:rPr lang="zh-CN" altLang="en-US" sz="2200" dirty="0" smtClean="0"/>
              <a:t>4</a:t>
            </a:r>
            <a:r>
              <a:rPr lang="en-US" altLang="zh-CN" sz="2200" dirty="0" smtClean="0"/>
              <a:t>.</a:t>
            </a:r>
            <a:r>
              <a:rPr lang="zh-CN" altLang="en-US" sz="2200" dirty="0" smtClean="0"/>
              <a:t> </a:t>
            </a:r>
            <a:r>
              <a:rPr lang="zh-CN" altLang="en-US" sz="2200" dirty="0"/>
              <a:t>能发现更有意义的潜在的变量，帮助对数据产生更深入的了解</a:t>
            </a:r>
          </a:p>
        </p:txBody>
      </p:sp>
      <p:sp>
        <p:nvSpPr>
          <p:cNvPr id="3" name="文本框 2"/>
          <p:cNvSpPr txBox="1"/>
          <p:nvPr/>
        </p:nvSpPr>
        <p:spPr>
          <a:xfrm>
            <a:off x="398780" y="889000"/>
            <a:ext cx="4773930" cy="645160"/>
          </a:xfrm>
          <a:prstGeom prst="rect">
            <a:avLst/>
          </a:prstGeom>
          <a:noFill/>
        </p:spPr>
        <p:txBody>
          <a:bodyPr wrap="none" rtlCol="0">
            <a:spAutoFit/>
          </a:bodyPr>
          <a:lstStyle/>
          <a:p>
            <a:pPr>
              <a:lnSpc>
                <a:spcPct val="150000"/>
              </a:lnSpc>
            </a:pPr>
            <a:r>
              <a:rPr lang="zh-CN" altLang="en-US" sz="2400" b="1">
                <a:solidFill>
                  <a:srgbClr val="FF0000"/>
                </a:solidFill>
              </a:rPr>
              <a:t>特征提取和特征选择之间的关系：</a:t>
            </a: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21</a:t>
            </a:fld>
            <a:endParaRPr lang="en-US" altLang="ja-JP"/>
          </a:p>
        </p:txBody>
      </p:sp>
      <p:sp>
        <p:nvSpPr>
          <p:cNvPr id="5" name="文本框 4"/>
          <p:cNvSpPr txBox="1"/>
          <p:nvPr/>
        </p:nvSpPr>
        <p:spPr>
          <a:xfrm>
            <a:off x="228600" y="990600"/>
            <a:ext cx="2540000" cy="460375"/>
          </a:xfrm>
          <a:prstGeom prst="rect">
            <a:avLst/>
          </a:prstGeom>
          <a:noFill/>
        </p:spPr>
        <p:txBody>
          <a:bodyPr wrap="square" rtlCol="0" anchor="t">
            <a:spAutoFit/>
          </a:bodyPr>
          <a:lstStyle/>
          <a:p>
            <a:r>
              <a:rPr lang="zh-CN" altLang="en-US" sz="2400" b="1" dirty="0"/>
              <a:t>（</a:t>
            </a:r>
            <a:r>
              <a:rPr lang="en-US" altLang="zh-CN" sz="2400" b="1" dirty="0"/>
              <a:t>4</a:t>
            </a:r>
            <a:r>
              <a:rPr lang="zh-CN" altLang="en-US" sz="2400" b="1" dirty="0"/>
              <a:t>）构建模型</a:t>
            </a:r>
          </a:p>
        </p:txBody>
      </p:sp>
      <p:sp>
        <p:nvSpPr>
          <p:cNvPr id="6" name="文本框 5"/>
          <p:cNvSpPr txBox="1"/>
          <p:nvPr/>
        </p:nvSpPr>
        <p:spPr>
          <a:xfrm>
            <a:off x="381000" y="1600200"/>
            <a:ext cx="8331835" cy="5139869"/>
          </a:xfrm>
          <a:prstGeom prst="rect">
            <a:avLst/>
          </a:prstGeom>
          <a:noFill/>
        </p:spPr>
        <p:txBody>
          <a:bodyPr wrap="square" rtlCol="0" anchor="t">
            <a:spAutoFit/>
          </a:bodyPr>
          <a:lstStyle/>
          <a:p>
            <a:r>
              <a:rPr lang="zh-CN" altLang="en-US" sz="2400" dirty="0"/>
              <a:t>①</a:t>
            </a:r>
            <a:r>
              <a:rPr lang="en-US" altLang="zh-CN" sz="2400" dirty="0"/>
              <a:t> </a:t>
            </a:r>
            <a:r>
              <a:rPr lang="zh-CN" altLang="en-US" sz="2400" dirty="0"/>
              <a:t>建立训练数据集和测试数据集，通常80%为训练数据集。</a:t>
            </a:r>
          </a:p>
          <a:p>
            <a:r>
              <a:rPr lang="zh-CN" altLang="en-US" sz="2400" dirty="0"/>
              <a:t>②</a:t>
            </a:r>
            <a:r>
              <a:rPr lang="en-US" altLang="zh-CN" sz="2400" dirty="0"/>
              <a:t> </a:t>
            </a:r>
            <a:r>
              <a:rPr lang="en-US" altLang="zh-CN" sz="2400" dirty="0" err="1"/>
              <a:t>选择机器学习算法</a:t>
            </a:r>
            <a:endParaRPr lang="en-US" altLang="zh-CN" sz="2400" dirty="0"/>
          </a:p>
          <a:p>
            <a:pPr marL="800100" lvl="1" indent="-342900">
              <a:buFont typeface="Arial" panose="020B0604020202020204" pitchFamily="34" charset="0"/>
              <a:buChar char="•"/>
            </a:pPr>
            <a:r>
              <a:rPr lang="en-US" altLang="zh-CN" sz="2000" dirty="0" err="1"/>
              <a:t>导入算法</a:t>
            </a:r>
            <a:endParaRPr lang="en-US" altLang="zh-CN" sz="2000" dirty="0"/>
          </a:p>
          <a:p>
            <a:pPr marL="800100" lvl="1" indent="-342900"/>
            <a:r>
              <a:rPr lang="en-US" altLang="zh-CN" sz="2000" dirty="0" err="1"/>
              <a:t>逻辑回归（logisic</a:t>
            </a:r>
            <a:r>
              <a:rPr lang="en-US" altLang="zh-CN" sz="2000" dirty="0"/>
              <a:t> regression）</a:t>
            </a:r>
          </a:p>
          <a:p>
            <a:pPr lvl="1"/>
            <a:r>
              <a:rPr lang="en-US" altLang="zh-CN" sz="2000" dirty="0" err="1"/>
              <a:t>随机森林（Random</a:t>
            </a:r>
            <a:r>
              <a:rPr lang="en-US" altLang="zh-CN" sz="2000" dirty="0"/>
              <a:t> Forests Model）</a:t>
            </a:r>
          </a:p>
          <a:p>
            <a:pPr lvl="1"/>
            <a:r>
              <a:rPr lang="en-US" altLang="zh-CN" sz="2000" dirty="0" err="1"/>
              <a:t>支持向量机（Support</a:t>
            </a:r>
            <a:r>
              <a:rPr lang="en-US" altLang="zh-CN" sz="2000" dirty="0"/>
              <a:t> Vector Machines）</a:t>
            </a:r>
          </a:p>
          <a:p>
            <a:pPr lvl="1"/>
            <a:r>
              <a:rPr lang="zh-CN" altLang="en-US" sz="2000" dirty="0" smtClean="0"/>
              <a:t>梯度提升分类器（</a:t>
            </a:r>
            <a:r>
              <a:rPr lang="en-US" altLang="zh-CN" sz="2000" dirty="0"/>
              <a:t>Gradient Boosting Classifier</a:t>
            </a:r>
            <a:r>
              <a:rPr lang="zh-CN" altLang="en-US" sz="2000" dirty="0" smtClean="0"/>
              <a:t>）</a:t>
            </a:r>
            <a:endParaRPr lang="en-US" altLang="zh-CN" sz="2000" dirty="0"/>
          </a:p>
          <a:p>
            <a:pPr lvl="1"/>
            <a:r>
              <a:rPr lang="en-US" altLang="zh-CN" sz="2000" dirty="0" smtClean="0"/>
              <a:t>KNN </a:t>
            </a:r>
            <a:r>
              <a:rPr lang="zh-CN" altLang="en-US" sz="2000" dirty="0" smtClean="0"/>
              <a:t>（</a:t>
            </a:r>
            <a:r>
              <a:rPr lang="en-US" altLang="zh-CN" sz="2000" dirty="0"/>
              <a:t>K-nearest neighbors</a:t>
            </a:r>
            <a:r>
              <a:rPr lang="zh-CN" altLang="en-US" sz="2000" dirty="0" smtClean="0"/>
              <a:t>）</a:t>
            </a:r>
            <a:endParaRPr lang="en-US" altLang="zh-CN" sz="2000" dirty="0"/>
          </a:p>
          <a:p>
            <a:pPr lvl="1"/>
            <a:r>
              <a:rPr lang="zh-CN" altLang="en-US" sz="2000" dirty="0"/>
              <a:t>高斯朴素贝叶</a:t>
            </a:r>
            <a:r>
              <a:rPr lang="zh-CN" altLang="en-US" sz="2000" dirty="0" smtClean="0"/>
              <a:t>斯（</a:t>
            </a:r>
            <a:r>
              <a:rPr lang="en-US" altLang="zh-CN" sz="2000" dirty="0"/>
              <a:t>Gaussian Naive </a:t>
            </a:r>
            <a:r>
              <a:rPr lang="en-US" altLang="zh-CN" sz="2000" dirty="0" smtClean="0"/>
              <a:t>Bayes</a:t>
            </a:r>
            <a:r>
              <a:rPr lang="zh-CN" altLang="en-US" sz="2000" dirty="0" smtClean="0"/>
              <a:t>）</a:t>
            </a:r>
            <a:endParaRPr lang="en-US" altLang="zh-CN" sz="2000" dirty="0" smtClean="0"/>
          </a:p>
          <a:p>
            <a:pPr lvl="1"/>
            <a:r>
              <a:rPr lang="en-US" altLang="zh-CN" sz="2000" dirty="0" err="1" smtClean="0"/>
              <a:t>数据降维</a:t>
            </a:r>
            <a:r>
              <a:rPr lang="en-US" altLang="zh-CN" sz="2000" dirty="0" err="1"/>
              <a:t>：PCA，Isomap</a:t>
            </a:r>
            <a:endParaRPr lang="en-US" altLang="zh-CN" sz="2000" dirty="0"/>
          </a:p>
          <a:p>
            <a:pPr lvl="1"/>
            <a:r>
              <a:rPr lang="en-US" altLang="zh-CN" sz="2000" dirty="0" err="1"/>
              <a:t>数据分类：SVC，K-Means</a:t>
            </a:r>
            <a:endParaRPr lang="en-US" altLang="zh-CN" sz="2000" dirty="0"/>
          </a:p>
          <a:p>
            <a:pPr lvl="1"/>
            <a:r>
              <a:rPr lang="en-US" altLang="zh-CN" sz="2000" dirty="0" err="1"/>
              <a:t>线性回归：LinearRegression</a:t>
            </a:r>
            <a:endParaRPr lang="en-US" altLang="zh-CN" sz="2000" dirty="0"/>
          </a:p>
          <a:p>
            <a:pPr marL="800100" lvl="1" indent="-342900">
              <a:buFont typeface="Arial" panose="020B0604020202020204" pitchFamily="34" charset="0"/>
              <a:buChar char="•"/>
            </a:pPr>
            <a:r>
              <a:rPr lang="en-US" altLang="zh-CN" sz="2000" dirty="0" err="1"/>
              <a:t>创建模型</a:t>
            </a:r>
            <a:endParaRPr lang="en-US" altLang="zh-CN" sz="2000" dirty="0"/>
          </a:p>
          <a:p>
            <a:pPr lvl="1"/>
            <a:r>
              <a:rPr lang="en-US" altLang="zh-CN" sz="2000" dirty="0"/>
              <a:t>model=</a:t>
            </a:r>
            <a:r>
              <a:rPr lang="en-US" altLang="zh-CN" sz="2000" dirty="0" err="1"/>
              <a:t>LinearRegression</a:t>
            </a:r>
            <a:r>
              <a:rPr lang="en-US" altLang="zh-CN" sz="2000" dirty="0"/>
              <a:t>()</a:t>
            </a:r>
          </a:p>
          <a:p>
            <a:pPr marL="800100" lvl="1" indent="-342900">
              <a:buFont typeface="Arial" panose="020B0604020202020204" pitchFamily="34" charset="0"/>
              <a:buChar char="•"/>
            </a:pPr>
            <a:r>
              <a:rPr lang="en-US" altLang="zh-CN" sz="2000" dirty="0" err="1"/>
              <a:t>训练模型</a:t>
            </a:r>
            <a:endParaRPr lang="en-US" altLang="zh-CN" sz="2000" dirty="0"/>
          </a:p>
          <a:p>
            <a:pPr lvl="1"/>
            <a:r>
              <a:rPr lang="en-US" altLang="zh-CN" sz="2000" dirty="0" err="1"/>
              <a:t>model.fit</a:t>
            </a:r>
            <a:r>
              <a:rPr lang="en-US" altLang="zh-CN" sz="2000" dirty="0"/>
              <a:t>(</a:t>
            </a:r>
            <a:r>
              <a:rPr lang="en-US" altLang="zh-CN" sz="2000" dirty="0" err="1"/>
              <a:t>train_X</a:t>
            </a:r>
            <a:r>
              <a:rPr lang="en-US" altLang="zh-CN" sz="2000" dirty="0"/>
              <a:t> , </a:t>
            </a:r>
            <a:r>
              <a:rPr lang="en-US" altLang="zh-CN" sz="2000" dirty="0" err="1"/>
              <a:t>train_y</a:t>
            </a:r>
            <a:r>
              <a:rPr lang="en-US" altLang="zh-CN" sz="2000" dirty="0"/>
              <a:t> )</a:t>
            </a:r>
          </a:p>
        </p:txBody>
      </p:sp>
      <p:sp>
        <p:nvSpPr>
          <p:cNvPr id="7" name="标题 7"/>
          <p:cNvSpPr>
            <a:spLocks noGrp="1"/>
          </p:cNvSpPr>
          <p:nvPr>
            <p:ph type="title"/>
          </p:nvPr>
        </p:nvSpPr>
        <p:spPr>
          <a:xfrm>
            <a:off x="0" y="0"/>
            <a:ext cx="9144000" cy="765175"/>
          </a:xfrm>
        </p:spPr>
        <p:txBody>
          <a:bodyPr/>
          <a:lstStyle/>
          <a:p>
            <a:r>
              <a:rPr lang="en-US" altLang="zh-CN" dirty="0" smtClean="0"/>
              <a:t>7.1.2 </a:t>
            </a:r>
            <a:r>
              <a:rPr lang="zh-CN" altLang="en-US" dirty="0">
                <a:sym typeface="+mn-ea"/>
              </a:rPr>
              <a:t>机器学习的过程</a:t>
            </a:r>
            <a:endParaRPr lang="en-US" altLang="zh-CN" dirty="0"/>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22</a:t>
            </a:fld>
            <a:endParaRPr lang="en-US" altLang="ja-JP"/>
          </a:p>
        </p:txBody>
      </p:sp>
      <p:sp>
        <p:nvSpPr>
          <p:cNvPr id="7" name="文本框 6"/>
          <p:cNvSpPr txBox="1"/>
          <p:nvPr/>
        </p:nvSpPr>
        <p:spPr>
          <a:xfrm>
            <a:off x="139700" y="903605"/>
            <a:ext cx="8606790" cy="1200329"/>
          </a:xfrm>
          <a:prstGeom prst="rect">
            <a:avLst/>
          </a:prstGeom>
          <a:noFill/>
        </p:spPr>
        <p:txBody>
          <a:bodyPr wrap="square" rtlCol="0" anchor="t">
            <a:spAutoFit/>
          </a:bodyPr>
          <a:lstStyle/>
          <a:p>
            <a:r>
              <a:rPr lang="zh-CN" altLang="en-US" sz="2400" b="1" dirty="0">
                <a:solidFill>
                  <a:srgbClr val="FF0000"/>
                </a:solidFill>
              </a:rPr>
              <a:t>模型调</a:t>
            </a:r>
            <a:r>
              <a:rPr lang="zh-CN" altLang="en-US" sz="2400" b="1" dirty="0" smtClean="0">
                <a:solidFill>
                  <a:srgbClr val="FF0000"/>
                </a:solidFill>
              </a:rPr>
              <a:t>优</a:t>
            </a:r>
            <a:endParaRPr lang="en-US" altLang="zh-CN" sz="2400" b="1" dirty="0" smtClean="0">
              <a:solidFill>
                <a:srgbClr val="FF0000"/>
              </a:solidFill>
            </a:endParaRPr>
          </a:p>
          <a:p>
            <a:endParaRPr lang="zh-CN" altLang="en-US" sz="2400" b="1" dirty="0">
              <a:solidFill>
                <a:srgbClr val="FF0000"/>
              </a:solidFill>
            </a:endParaRPr>
          </a:p>
          <a:p>
            <a:r>
              <a:rPr lang="zh-CN" altLang="en-US" sz="2400" dirty="0"/>
              <a:t>选择合适的算法对模型进行训练</a:t>
            </a:r>
            <a:endParaRPr lang="en-US" altLang="zh-CN" sz="2400" dirty="0"/>
          </a:p>
        </p:txBody>
      </p:sp>
      <p:pic>
        <p:nvPicPr>
          <p:cNvPr id="17" name="图片 16"/>
          <p:cNvPicPr/>
          <p:nvPr/>
        </p:nvPicPr>
        <p:blipFill>
          <a:blip r:embed="rId2" cstate="print">
            <a:extLst>
              <a:ext uri="{28A0092B-C50C-407E-A947-70E740481C1C}">
                <a14:useLocalDpi xmlns:a14="http://schemas.microsoft.com/office/drawing/2010/main" val="0"/>
              </a:ext>
            </a:extLst>
          </a:blip>
          <a:srcRect r="1000"/>
          <a:stretch>
            <a:fillRect/>
          </a:stretch>
        </p:blipFill>
        <p:spPr>
          <a:xfrm>
            <a:off x="638124" y="2222753"/>
            <a:ext cx="7286676" cy="3105442"/>
          </a:xfrm>
          <a:prstGeom prst="rect">
            <a:avLst/>
          </a:prstGeom>
          <a:noFill/>
          <a:ln>
            <a:noFill/>
          </a:ln>
        </p:spPr>
      </p:pic>
      <p:sp>
        <p:nvSpPr>
          <p:cNvPr id="8" name="TextBox 2"/>
          <p:cNvSpPr txBox="1"/>
          <p:nvPr/>
        </p:nvSpPr>
        <p:spPr>
          <a:xfrm>
            <a:off x="317182" y="5472603"/>
            <a:ext cx="8509635" cy="715581"/>
          </a:xfrm>
          <a:prstGeom prst="rect">
            <a:avLst/>
          </a:prstGeom>
          <a:noFill/>
        </p:spPr>
        <p:txBody>
          <a:bodyPr wrap="square" lIns="68580" tIns="34290" rIns="68580" bIns="34290" rtlCol="0">
            <a:spAutoFit/>
          </a:bodyPr>
          <a:lstStyle/>
          <a:p>
            <a:r>
              <a:rPr lang="en-US" altLang="zh-CN" sz="2400" i="1" dirty="0"/>
              <a:t>f</a:t>
            </a:r>
            <a:r>
              <a:rPr lang="en-US" altLang="zh-CN" sz="2400" dirty="0"/>
              <a:t>(</a:t>
            </a:r>
            <a:r>
              <a:rPr lang="en-US" altLang="zh-CN" sz="2400" i="1" dirty="0"/>
              <a:t>x</a:t>
            </a:r>
            <a:r>
              <a:rPr lang="en-US" altLang="zh-CN" sz="2400" dirty="0"/>
              <a:t>)</a:t>
            </a:r>
            <a:r>
              <a:rPr lang="zh-CN" altLang="zh-CN" sz="2400" dirty="0"/>
              <a:t>称为学习模型</a:t>
            </a:r>
            <a:r>
              <a:rPr lang="zh-CN" altLang="zh-CN" sz="2400" dirty="0" smtClean="0"/>
              <a:t>，通常</a:t>
            </a:r>
            <a:r>
              <a:rPr lang="zh-CN" altLang="zh-CN" sz="2400" dirty="0"/>
              <a:t>期望学习模型具有较强的泛化能力。</a:t>
            </a:r>
          </a:p>
          <a:p>
            <a:endParaRPr lang="zh-CN" altLang="en-US" dirty="0"/>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23</a:t>
            </a:fld>
            <a:endParaRPr lang="en-US" altLang="ja-JP"/>
          </a:p>
        </p:txBody>
      </p:sp>
      <p:sp>
        <p:nvSpPr>
          <p:cNvPr id="5" name="文本框 4"/>
          <p:cNvSpPr txBox="1"/>
          <p:nvPr/>
        </p:nvSpPr>
        <p:spPr>
          <a:xfrm>
            <a:off x="228600" y="838200"/>
            <a:ext cx="2540000" cy="460375"/>
          </a:xfrm>
          <a:prstGeom prst="rect">
            <a:avLst/>
          </a:prstGeom>
          <a:noFill/>
        </p:spPr>
        <p:txBody>
          <a:bodyPr wrap="square" rtlCol="0" anchor="t">
            <a:spAutoFit/>
          </a:bodyPr>
          <a:lstStyle/>
          <a:p>
            <a:r>
              <a:rPr lang="zh-CN" altLang="en-US" sz="2400" b="1" dirty="0"/>
              <a:t>泛化能力</a:t>
            </a:r>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3" name="文本框 2"/>
          <p:cNvSpPr txBox="1"/>
          <p:nvPr/>
        </p:nvSpPr>
        <p:spPr>
          <a:xfrm>
            <a:off x="304800" y="1298575"/>
            <a:ext cx="8565515" cy="1477328"/>
          </a:xfrm>
          <a:prstGeom prst="rect">
            <a:avLst/>
          </a:prstGeom>
          <a:noFill/>
        </p:spPr>
        <p:txBody>
          <a:bodyPr wrap="square" rtlCol="0" anchor="t">
            <a:spAutoFit/>
          </a:bodyPr>
          <a:lstStyle/>
          <a:p>
            <a:pPr>
              <a:lnSpc>
                <a:spcPct val="150000"/>
              </a:lnSpc>
            </a:pPr>
            <a:r>
              <a:rPr lang="zh-CN" altLang="en-US" sz="2000" dirty="0" smtClean="0"/>
              <a:t>    是</a:t>
            </a:r>
            <a:r>
              <a:rPr lang="zh-CN" altLang="en-US" sz="2000" dirty="0"/>
              <a:t>指机器学习算法对新鲜样本的适应能力。 学习的目的是学到隐含在数据背后的规律，对具有同一规律的学习集以外的数据，经过训练的网络也能给出合适的输出，该能力称为泛化能力</a:t>
            </a:r>
            <a:r>
              <a:rPr lang="zh-CN" altLang="en-US" sz="2000" dirty="0" smtClean="0"/>
              <a:t>。（百</a:t>
            </a:r>
            <a:r>
              <a:rPr lang="zh-CN" altLang="en-US" sz="2000" dirty="0"/>
              <a:t>度</a:t>
            </a:r>
            <a:r>
              <a:rPr lang="zh-CN" altLang="en-US" sz="2000" dirty="0" smtClean="0"/>
              <a:t>百科）</a:t>
            </a:r>
            <a:endParaRPr lang="zh-CN" altLang="en-US" sz="2000" dirty="0"/>
          </a:p>
        </p:txBody>
      </p:sp>
      <p:sp>
        <p:nvSpPr>
          <p:cNvPr id="7" name="文本框 6"/>
          <p:cNvSpPr txBox="1"/>
          <p:nvPr/>
        </p:nvSpPr>
        <p:spPr>
          <a:xfrm>
            <a:off x="380999" y="2895600"/>
            <a:ext cx="8413115" cy="2246769"/>
          </a:xfrm>
          <a:prstGeom prst="rect">
            <a:avLst/>
          </a:prstGeom>
          <a:noFill/>
        </p:spPr>
        <p:txBody>
          <a:bodyPr wrap="square" rtlCol="0" anchor="t">
            <a:spAutoFit/>
          </a:bodyPr>
          <a:lstStyle/>
          <a:p>
            <a:pPr>
              <a:lnSpc>
                <a:spcPct val="150000"/>
              </a:lnSpc>
            </a:pPr>
            <a:r>
              <a:rPr lang="zh-CN" altLang="en-US" sz="2000" dirty="0" smtClean="0"/>
              <a:t>例如：高中生刷五年</a:t>
            </a:r>
            <a:r>
              <a:rPr lang="zh-CN" altLang="en-US" sz="2000" dirty="0"/>
              <a:t>高考三年</a:t>
            </a:r>
            <a:r>
              <a:rPr lang="zh-CN" altLang="en-US" sz="2000" dirty="0" smtClean="0"/>
              <a:t>模拟试题。</a:t>
            </a:r>
            <a:r>
              <a:rPr lang="zh-CN" altLang="en-US" sz="2000" dirty="0"/>
              <a:t>高考试题一般是新题，谁也没做过，平时的刷题就是为了掌握试题的规律，能够举一反三、学以致用，这样面对新题时也能从容应对。这种规律的掌握便是泛化能力，有的同学很聪明，考上名校，很大程度上是该同学的泛化能力好。</a:t>
            </a:r>
          </a:p>
          <a:p>
            <a:endParaRPr lang="zh-CN" altLang="en-US" sz="2000" dirty="0"/>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24</a:t>
            </a:fld>
            <a:endParaRPr lang="en-US" altLang="ja-JP"/>
          </a:p>
        </p:txBody>
      </p:sp>
      <p:sp>
        <p:nvSpPr>
          <p:cNvPr id="5" name="文本框 4"/>
          <p:cNvSpPr txBox="1"/>
          <p:nvPr/>
        </p:nvSpPr>
        <p:spPr>
          <a:xfrm>
            <a:off x="228600" y="838200"/>
            <a:ext cx="8458200" cy="2339102"/>
          </a:xfrm>
          <a:prstGeom prst="rect">
            <a:avLst/>
          </a:prstGeom>
          <a:noFill/>
        </p:spPr>
        <p:txBody>
          <a:bodyPr wrap="square" rtlCol="0" anchor="t">
            <a:spAutoFit/>
          </a:bodyPr>
          <a:lstStyle/>
          <a:p>
            <a:pPr>
              <a:lnSpc>
                <a:spcPct val="150000"/>
              </a:lnSpc>
            </a:pPr>
            <a:r>
              <a:rPr lang="zh-CN" altLang="en-US" sz="2400" dirty="0" smtClean="0">
                <a:sym typeface="+mn-ea"/>
              </a:rPr>
              <a:t>考试成绩差的</a:t>
            </a:r>
            <a:r>
              <a:rPr lang="zh-CN" altLang="en-US" sz="2400" dirty="0">
                <a:sym typeface="+mn-ea"/>
              </a:rPr>
              <a:t>同学，有这三种可能</a:t>
            </a:r>
            <a:r>
              <a:rPr lang="zh-CN" altLang="en-US" sz="2400" dirty="0" smtClean="0">
                <a:sym typeface="+mn-ea"/>
              </a:rPr>
              <a:t>：</a:t>
            </a:r>
            <a:endParaRPr lang="en-US" altLang="zh-CN" sz="2400" dirty="0" smtClean="0">
              <a:sym typeface="+mn-ea"/>
            </a:endParaRPr>
          </a:p>
          <a:p>
            <a:r>
              <a:rPr lang="en-US" altLang="zh-CN" sz="2200" dirty="0" smtClean="0">
                <a:sym typeface="+mn-ea"/>
              </a:rPr>
              <a:t>1. </a:t>
            </a:r>
            <a:r>
              <a:rPr lang="zh-CN" altLang="en-US" sz="2200" dirty="0" smtClean="0">
                <a:sym typeface="+mn-ea"/>
              </a:rPr>
              <a:t>泛化</a:t>
            </a:r>
            <a:r>
              <a:rPr lang="zh-CN" altLang="en-US" sz="2200" dirty="0">
                <a:sym typeface="+mn-ea"/>
              </a:rPr>
              <a:t>能力弱，做了很多题，始终掌握不了规律，不管遇到老题新题都不会做</a:t>
            </a:r>
            <a:r>
              <a:rPr lang="zh-CN" altLang="en-US" sz="2200" dirty="0" smtClean="0">
                <a:sym typeface="+mn-ea"/>
              </a:rPr>
              <a:t>；（</a:t>
            </a:r>
            <a:r>
              <a:rPr lang="zh-CN" altLang="en-US" sz="2200" dirty="0">
                <a:sym typeface="+mn-ea"/>
              </a:rPr>
              <a:t>欠</a:t>
            </a:r>
            <a:r>
              <a:rPr lang="zh-CN" altLang="en-US" sz="2200" dirty="0" smtClean="0">
                <a:sym typeface="+mn-ea"/>
              </a:rPr>
              <a:t>拟合）</a:t>
            </a:r>
            <a:endParaRPr lang="en-US" altLang="zh-CN" sz="2200" dirty="0" smtClean="0">
              <a:sym typeface="+mn-ea"/>
            </a:endParaRPr>
          </a:p>
          <a:p>
            <a:r>
              <a:rPr lang="en-US" altLang="zh-CN" sz="2200" dirty="0" smtClean="0">
                <a:sym typeface="+mn-ea"/>
              </a:rPr>
              <a:t>2. </a:t>
            </a:r>
            <a:r>
              <a:rPr lang="zh-CN" altLang="en-US" sz="2200" dirty="0" smtClean="0">
                <a:sym typeface="+mn-ea"/>
              </a:rPr>
              <a:t>泛化</a:t>
            </a:r>
            <a:r>
              <a:rPr lang="zh-CN" altLang="en-US" sz="2200" dirty="0">
                <a:sym typeface="+mn-ea"/>
              </a:rPr>
              <a:t>能力弱，做了很多题，只会死记硬背，一到考试看到新题就蒙了</a:t>
            </a:r>
            <a:r>
              <a:rPr lang="zh-CN" altLang="en-US" sz="2200" dirty="0" smtClean="0">
                <a:sym typeface="+mn-ea"/>
              </a:rPr>
              <a:t>；（过拟合）</a:t>
            </a:r>
            <a:endParaRPr lang="en-US" altLang="zh-CN" sz="2200" dirty="0" smtClean="0">
              <a:sym typeface="+mn-ea"/>
            </a:endParaRPr>
          </a:p>
          <a:p>
            <a:r>
              <a:rPr lang="en-US" altLang="zh-CN" sz="2200" dirty="0" smtClean="0">
                <a:sym typeface="+mn-ea"/>
              </a:rPr>
              <a:t>3. </a:t>
            </a:r>
            <a:r>
              <a:rPr lang="zh-CN" altLang="en-US" sz="2200" dirty="0" smtClean="0">
                <a:sym typeface="+mn-ea"/>
              </a:rPr>
              <a:t>完全</a:t>
            </a:r>
            <a:r>
              <a:rPr lang="zh-CN" altLang="en-US" sz="2200" dirty="0">
                <a:sym typeface="+mn-ea"/>
              </a:rPr>
              <a:t>不做题，考试全靠瞎蒙。（不收敛</a:t>
            </a:r>
            <a:r>
              <a:rPr lang="zh-CN" altLang="en-US" sz="2200" dirty="0" smtClean="0">
                <a:sym typeface="+mn-ea"/>
              </a:rPr>
              <a:t>）</a:t>
            </a:r>
            <a:endParaRPr lang="zh-CN" altLang="en-US" sz="2200" dirty="0">
              <a:sym typeface="+mn-ea"/>
            </a:endParaRPr>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pic>
        <p:nvPicPr>
          <p:cNvPr id="100" name="图片 99"/>
          <p:cNvPicPr/>
          <p:nvPr/>
        </p:nvPicPr>
        <p:blipFill>
          <a:blip r:embed="rId2"/>
          <a:stretch>
            <a:fillRect/>
          </a:stretch>
        </p:blipFill>
        <p:spPr>
          <a:xfrm>
            <a:off x="1600200" y="3276600"/>
            <a:ext cx="6029325" cy="3288665"/>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25</a:t>
            </a:fld>
            <a:endParaRPr lang="en-US" altLang="ja-JP"/>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2" name="文本框 1"/>
          <p:cNvSpPr txBox="1"/>
          <p:nvPr/>
        </p:nvSpPr>
        <p:spPr>
          <a:xfrm>
            <a:off x="278765" y="1111444"/>
            <a:ext cx="8586470" cy="2630170"/>
          </a:xfrm>
          <a:prstGeom prst="rect">
            <a:avLst/>
          </a:prstGeom>
          <a:noFill/>
        </p:spPr>
        <p:txBody>
          <a:bodyPr wrap="square" rtlCol="0" anchor="t">
            <a:spAutoFit/>
          </a:bodyPr>
          <a:lstStyle/>
          <a:p>
            <a:pPr>
              <a:lnSpc>
                <a:spcPct val="150000"/>
              </a:lnSpc>
            </a:pPr>
            <a:r>
              <a:rPr lang="en-US" altLang="zh-CN" sz="2200" dirty="0"/>
              <a:t>       </a:t>
            </a:r>
            <a:r>
              <a:rPr lang="zh-CN" altLang="en-US" sz="2200" dirty="0"/>
              <a:t>过拟合模型在训练过程中产生的损失很低，但在预测新数据方面的表现却非常糟糕。如果某个模型在拟合当前样本方面表现良好，那么我们如何相信该模型会对新数据做出良好的预测呢？过拟合是由于模型的复杂程度超出所需程度而造成的。机器学习的基本冲突是适当拟合我们的数据，但也要尽可能简单地拟合数据。</a:t>
            </a:r>
          </a:p>
        </p:txBody>
      </p:sp>
      <p:sp>
        <p:nvSpPr>
          <p:cNvPr id="3" name="文本框 2"/>
          <p:cNvSpPr txBox="1"/>
          <p:nvPr/>
        </p:nvSpPr>
        <p:spPr>
          <a:xfrm>
            <a:off x="457200" y="3857695"/>
            <a:ext cx="2540000" cy="460375"/>
          </a:xfrm>
          <a:prstGeom prst="rect">
            <a:avLst/>
          </a:prstGeom>
          <a:noFill/>
        </p:spPr>
        <p:txBody>
          <a:bodyPr wrap="square" rtlCol="0" anchor="t">
            <a:spAutoFit/>
          </a:bodyPr>
          <a:lstStyle/>
          <a:p>
            <a:r>
              <a:rPr lang="zh-CN" altLang="en-US" sz="2400" b="1" dirty="0">
                <a:solidFill>
                  <a:srgbClr val="FF0000"/>
                </a:solidFill>
              </a:rPr>
              <a:t>模型融合</a:t>
            </a:r>
          </a:p>
        </p:txBody>
      </p:sp>
      <p:sp>
        <p:nvSpPr>
          <p:cNvPr id="6" name="文本框 5"/>
          <p:cNvSpPr txBox="1"/>
          <p:nvPr/>
        </p:nvSpPr>
        <p:spPr>
          <a:xfrm>
            <a:off x="381635" y="4266162"/>
            <a:ext cx="8533765" cy="1615827"/>
          </a:xfrm>
          <a:prstGeom prst="rect">
            <a:avLst/>
          </a:prstGeom>
          <a:noFill/>
        </p:spPr>
        <p:txBody>
          <a:bodyPr wrap="square" rtlCol="0" anchor="t">
            <a:spAutoFit/>
          </a:bodyPr>
          <a:lstStyle/>
          <a:p>
            <a:pPr>
              <a:lnSpc>
                <a:spcPct val="150000"/>
              </a:lnSpc>
            </a:pPr>
            <a:r>
              <a:rPr lang="en-US" altLang="zh-CN" sz="2200" dirty="0"/>
              <a:t>      </a:t>
            </a:r>
            <a:r>
              <a:rPr lang="zh-CN" altLang="en-US" sz="2200" dirty="0"/>
              <a:t>一般来讲，任何一个模型在预测上都无法达到一个很好的结果，这是因为通常来说单个模型无法拟合所有数据，及不具备对所有未知数据的泛化能力，因此需要对多个模型进行</a:t>
            </a:r>
            <a:r>
              <a:rPr lang="zh-CN" altLang="en-US" sz="2200" dirty="0" smtClean="0"/>
              <a:t>融合。</a:t>
            </a:r>
            <a:endParaRPr lang="zh-CN" altLang="en-US" sz="2200" dirty="0"/>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26</a:t>
            </a:fld>
            <a:endParaRPr lang="en-US" altLang="ja-JP"/>
          </a:p>
        </p:txBody>
      </p:sp>
      <p:sp>
        <p:nvSpPr>
          <p:cNvPr id="3" name="文本框 2"/>
          <p:cNvSpPr txBox="1"/>
          <p:nvPr/>
        </p:nvSpPr>
        <p:spPr>
          <a:xfrm>
            <a:off x="381000" y="792884"/>
            <a:ext cx="4881245" cy="1200329"/>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5</a:t>
            </a:r>
            <a:r>
              <a:rPr lang="zh-CN" altLang="en-US" sz="2400" b="1" dirty="0"/>
              <a:t>）模型评估</a:t>
            </a:r>
          </a:p>
          <a:p>
            <a:pPr>
              <a:lnSpc>
                <a:spcPct val="150000"/>
              </a:lnSpc>
            </a:pPr>
            <a:r>
              <a:rPr lang="zh-CN" altLang="en-US" sz="2400" dirty="0" smtClean="0"/>
              <a:t>  对</a:t>
            </a:r>
            <a:r>
              <a:rPr lang="zh-CN" altLang="en-US" sz="2400" dirty="0"/>
              <a:t>训练好的模型进行评估。</a:t>
            </a:r>
          </a:p>
        </p:txBody>
      </p:sp>
      <p:sp>
        <p:nvSpPr>
          <p:cNvPr id="5" name="文本框 4"/>
          <p:cNvSpPr txBox="1"/>
          <p:nvPr/>
        </p:nvSpPr>
        <p:spPr>
          <a:xfrm>
            <a:off x="238760" y="2134870"/>
            <a:ext cx="8677275" cy="378565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l">
              <a:lnSpc>
                <a:spcPct val="150000"/>
              </a:lnSpc>
            </a:pPr>
            <a:r>
              <a:rPr lang="en-US" altLang="zh-CN" sz="2000" dirty="0">
                <a:solidFill>
                  <a:schemeClr val="tx1"/>
                </a:solidFill>
              </a:rPr>
              <a:t>      </a:t>
            </a:r>
            <a:r>
              <a:rPr lang="zh-CN" altLang="en-US" sz="2000" dirty="0" smtClean="0">
                <a:solidFill>
                  <a:schemeClr val="tx1"/>
                </a:solidFill>
              </a:rPr>
              <a:t>‘没有测量，就没有科学’这</a:t>
            </a:r>
            <a:r>
              <a:rPr lang="zh-CN" altLang="en-US" sz="2000" dirty="0">
                <a:solidFill>
                  <a:schemeClr val="tx1"/>
                </a:solidFill>
              </a:rPr>
              <a:t>是科学家门捷列夫的名言。在计算机科学特别是机器学习领域中，对模型的评估同样至关重要，只有选择与问题相匹配的评估方法，才能快速地发现模型选择或训练过程中出现的问题，迭代地对模型进行优化</a:t>
            </a:r>
            <a:r>
              <a:rPr lang="zh-CN" altLang="en-US" sz="2000" dirty="0" smtClean="0">
                <a:solidFill>
                  <a:schemeClr val="tx1"/>
                </a:solidFill>
              </a:rPr>
              <a:t>。</a:t>
            </a:r>
            <a:endParaRPr lang="en-US" altLang="zh-CN" sz="2000" dirty="0" smtClean="0">
              <a:solidFill>
                <a:schemeClr val="tx1"/>
              </a:solidFill>
            </a:endParaRPr>
          </a:p>
          <a:p>
            <a:pPr algn="l">
              <a:lnSpc>
                <a:spcPct val="150000"/>
              </a:lnSpc>
            </a:pPr>
            <a:r>
              <a:rPr lang="en-US" altLang="zh-CN" sz="2000" dirty="0">
                <a:solidFill>
                  <a:schemeClr val="tx1"/>
                </a:solidFill>
              </a:rPr>
              <a:t> </a:t>
            </a:r>
            <a:r>
              <a:rPr lang="en-US" altLang="zh-CN" sz="2000" dirty="0" smtClean="0">
                <a:solidFill>
                  <a:schemeClr val="tx1"/>
                </a:solidFill>
              </a:rPr>
              <a:t>     </a:t>
            </a:r>
            <a:r>
              <a:rPr lang="zh-CN" altLang="en-US" sz="2000" dirty="0" smtClean="0">
                <a:solidFill>
                  <a:schemeClr val="tx1"/>
                </a:solidFill>
              </a:rPr>
              <a:t>模型</a:t>
            </a:r>
            <a:r>
              <a:rPr lang="zh-CN" altLang="en-US" sz="2000" dirty="0">
                <a:solidFill>
                  <a:schemeClr val="tx1"/>
                </a:solidFill>
              </a:rPr>
              <a:t>评估主要分为离线评估和在线评估两个阶段。针对分类、排序、回归、序列预测等不同类型的机器学习问题，评估指标的选择也有所不同</a:t>
            </a:r>
            <a:r>
              <a:rPr lang="zh-CN" altLang="en-US" sz="2000" dirty="0" smtClean="0">
                <a:solidFill>
                  <a:schemeClr val="tx1"/>
                </a:solidFill>
              </a:rPr>
              <a:t>。</a:t>
            </a:r>
            <a:r>
              <a:rPr lang="zh-CN" altLang="en-US" sz="2000" dirty="0">
                <a:solidFill>
                  <a:schemeClr val="tx1"/>
                </a:solidFill>
              </a:rPr>
              <a:t>理解</a:t>
            </a:r>
            <a:r>
              <a:rPr lang="zh-CN" altLang="en-US" sz="2000" dirty="0" smtClean="0">
                <a:solidFill>
                  <a:schemeClr val="tx1"/>
                </a:solidFill>
              </a:rPr>
              <a:t>每</a:t>
            </a:r>
            <a:r>
              <a:rPr lang="zh-CN" altLang="en-US" sz="2000" dirty="0">
                <a:solidFill>
                  <a:schemeClr val="tx1"/>
                </a:solidFill>
              </a:rPr>
              <a:t>种评估指标的精确定义、有针对性地选择合适的评估指标、更具评估指标的反馈进行模型调整，这些都是模型评估阶段的关键</a:t>
            </a:r>
            <a:r>
              <a:rPr lang="zh-CN" altLang="en-US" sz="2000" dirty="0" smtClean="0">
                <a:solidFill>
                  <a:schemeClr val="tx1"/>
                </a:solidFill>
              </a:rPr>
              <a:t>问题。</a:t>
            </a:r>
            <a:endParaRPr lang="zh-CN" altLang="en-US" sz="2000" dirty="0">
              <a:solidFill>
                <a:schemeClr val="tx1"/>
              </a:solidFill>
            </a:endParaRPr>
          </a:p>
        </p:txBody>
      </p:sp>
      <p:sp>
        <p:nvSpPr>
          <p:cNvPr id="6" name="标题 5"/>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27</a:t>
            </a:fld>
            <a:endParaRPr lang="en-US" altLang="ja-JP" dirty="0"/>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2" name="文本框 1"/>
          <p:cNvSpPr txBox="1"/>
          <p:nvPr/>
        </p:nvSpPr>
        <p:spPr>
          <a:xfrm>
            <a:off x="152400" y="1490980"/>
            <a:ext cx="2540000" cy="460375"/>
          </a:xfrm>
          <a:prstGeom prst="rect">
            <a:avLst/>
          </a:prstGeom>
          <a:noFill/>
        </p:spPr>
        <p:txBody>
          <a:bodyPr wrap="square" rtlCol="0" anchor="t">
            <a:spAutoFit/>
          </a:bodyPr>
          <a:lstStyle/>
          <a:p>
            <a:r>
              <a:rPr lang="zh-CN" altLang="en-US" sz="2400" dirty="0"/>
              <a:t> ①</a:t>
            </a:r>
            <a:r>
              <a:rPr lang="en-US" altLang="zh-CN" sz="2400" dirty="0"/>
              <a:t> </a:t>
            </a:r>
            <a:r>
              <a:rPr lang="zh-CN" altLang="en-US" sz="2400" dirty="0"/>
              <a:t>准确率</a:t>
            </a:r>
          </a:p>
        </p:txBody>
      </p:sp>
      <p:sp>
        <p:nvSpPr>
          <p:cNvPr id="3" name="文本框 2"/>
          <p:cNvSpPr txBox="1"/>
          <p:nvPr/>
        </p:nvSpPr>
        <p:spPr>
          <a:xfrm>
            <a:off x="219306" y="1931901"/>
            <a:ext cx="8495030" cy="768350"/>
          </a:xfrm>
          <a:prstGeom prst="rect">
            <a:avLst/>
          </a:prstGeom>
          <a:noFill/>
        </p:spPr>
        <p:txBody>
          <a:bodyPr wrap="square" rtlCol="0" anchor="t">
            <a:spAutoFit/>
          </a:bodyPr>
          <a:lstStyle/>
          <a:p>
            <a:r>
              <a:rPr lang="zh-CN" altLang="en-US" sz="2200" dirty="0" smtClean="0"/>
              <a:t>    准确率是最</a:t>
            </a:r>
            <a:r>
              <a:rPr lang="zh-CN" altLang="en-US" sz="2200" dirty="0"/>
              <a:t>常见的评价指标，而且很容易理解</a:t>
            </a:r>
            <a:r>
              <a:rPr lang="zh-CN" altLang="en-US" sz="2200" dirty="0" smtClean="0"/>
              <a:t>，即正确分类的</a:t>
            </a:r>
            <a:r>
              <a:rPr lang="zh-CN" altLang="en-US" sz="2200" dirty="0"/>
              <a:t>样本数除以所有的样本数，通常来说，正确率越高，分类器越好。</a:t>
            </a:r>
          </a:p>
        </p:txBody>
      </p:sp>
      <p:sp>
        <p:nvSpPr>
          <p:cNvPr id="12" name="文本框 11"/>
          <p:cNvSpPr txBox="1"/>
          <p:nvPr/>
        </p:nvSpPr>
        <p:spPr>
          <a:xfrm>
            <a:off x="247015" y="4267200"/>
            <a:ext cx="8533765" cy="2031325"/>
          </a:xfrm>
          <a:prstGeom prst="rect">
            <a:avLst/>
          </a:prstGeom>
          <a:noFill/>
        </p:spPr>
        <p:txBody>
          <a:bodyPr wrap="square" rtlCol="0" anchor="t">
            <a:spAutoFit/>
          </a:bodyPr>
          <a:lstStyle/>
          <a:p>
            <a:r>
              <a:rPr lang="zh-CN" altLang="en-US" dirty="0"/>
              <a:t> </a:t>
            </a:r>
            <a:r>
              <a:rPr lang="en-US" altLang="zh-CN" dirty="0"/>
              <a:t>   </a:t>
            </a:r>
            <a:r>
              <a:rPr lang="zh-CN" altLang="en-US" dirty="0" smtClean="0"/>
              <a:t>准确率</a:t>
            </a:r>
            <a:r>
              <a:rPr lang="zh-CN" altLang="en-US" dirty="0"/>
              <a:t>确实是一个很好很直观的评价指标，但是有时候准确率高并不能代表一个算法就好</a:t>
            </a:r>
            <a:r>
              <a:rPr lang="zh-CN" altLang="en-US" dirty="0" smtClean="0"/>
              <a:t>。</a:t>
            </a:r>
            <a:endParaRPr lang="en-US" altLang="zh-CN" dirty="0" smtClean="0"/>
          </a:p>
          <a:p>
            <a:pPr algn="just"/>
            <a:r>
              <a:rPr lang="zh-CN" altLang="en-US" dirty="0" smtClean="0"/>
              <a:t>例如</a:t>
            </a:r>
            <a:r>
              <a:rPr lang="zh-CN" altLang="en-US" dirty="0"/>
              <a:t>：</a:t>
            </a:r>
            <a:r>
              <a:rPr lang="zh-CN" altLang="en-US" dirty="0">
                <a:sym typeface="+mn-ea"/>
              </a:rPr>
              <a:t>倘若某人声称创建了一个能够识别登上飞机的恐怖分子的模型，并且</a:t>
            </a:r>
            <a:r>
              <a:rPr lang="zh-CN" altLang="en-US" dirty="0" smtClean="0">
                <a:sym typeface="+mn-ea"/>
              </a:rPr>
              <a:t>准确率高</a:t>
            </a:r>
            <a:r>
              <a:rPr lang="zh-CN" altLang="en-US" dirty="0">
                <a:sym typeface="+mn-ea"/>
              </a:rPr>
              <a:t>达 99%</a:t>
            </a:r>
            <a:r>
              <a:rPr lang="zh-CN" altLang="en-US" dirty="0" smtClean="0">
                <a:sym typeface="+mn-ea"/>
              </a:rPr>
              <a:t>。有</a:t>
            </a:r>
            <a:r>
              <a:rPr lang="zh-CN" altLang="en-US" dirty="0">
                <a:sym typeface="+mn-ea"/>
              </a:rPr>
              <a:t>这么一个模型：将从美国机场起飞的所有乘客简单地标注为非恐怖分子。已知美国全年平均有 8 亿人次的乘客，并且在 2000-2017 年间共发现了 19 名恐怖分子，这个模型达到了接近完美的准确率——99.9999999%</a:t>
            </a:r>
            <a:r>
              <a:rPr lang="zh-CN" altLang="en-US" dirty="0" smtClean="0">
                <a:sym typeface="+mn-ea"/>
              </a:rPr>
              <a:t>。但是</a:t>
            </a:r>
            <a:r>
              <a:rPr lang="zh-CN" altLang="en-US" dirty="0">
                <a:sym typeface="+mn-ea"/>
              </a:rPr>
              <a:t>当真的有恐怖分子时，这个分类器将毫无察觉，这个分类带来的损失是巨大的。</a:t>
            </a:r>
          </a:p>
        </p:txBody>
      </p:sp>
      <p:graphicFrame>
        <p:nvGraphicFramePr>
          <p:cNvPr id="8" name="对象 7"/>
          <p:cNvGraphicFramePr/>
          <p:nvPr>
            <p:extLst>
              <p:ext uri="{D42A27DB-BD31-4B8C-83A1-F6EECF244321}">
                <p14:modId xmlns:p14="http://schemas.microsoft.com/office/powerpoint/2010/main" val="1787961882"/>
              </p:ext>
            </p:extLst>
          </p:nvPr>
        </p:nvGraphicFramePr>
        <p:xfrm>
          <a:off x="5334000" y="3287753"/>
          <a:ext cx="2800350" cy="595312"/>
        </p:xfrm>
        <a:graphic>
          <a:graphicData uri="http://schemas.openxmlformats.org/presentationml/2006/ole">
            <mc:AlternateContent xmlns:mc="http://schemas.openxmlformats.org/markup-compatibility/2006">
              <mc:Choice xmlns:v="urn:schemas-microsoft-com:vml" Requires="v">
                <p:oleObj spid="_x0000_s3192" name="BMP 图像" r:id="rId3" imgW="3486240" imgH="743040" progId="Paint.Picture">
                  <p:embed/>
                </p:oleObj>
              </mc:Choice>
              <mc:Fallback>
                <p:oleObj name="BMP 图像" r:id="rId3" imgW="3486240" imgH="743040" progId="Paint.Picture">
                  <p:embed/>
                  <p:pic>
                    <p:nvPicPr>
                      <p:cNvPr id="0" name="图片 8"/>
                      <p:cNvPicPr/>
                      <p:nvPr/>
                    </p:nvPicPr>
                    <p:blipFill>
                      <a:blip r:embed="rId4"/>
                      <a:stretch>
                        <a:fillRect/>
                      </a:stretch>
                    </p:blipFill>
                    <p:spPr>
                      <a:xfrm>
                        <a:off x="5334000" y="3287753"/>
                        <a:ext cx="2800350" cy="595312"/>
                      </a:xfrm>
                      <a:prstGeom prst="rect">
                        <a:avLst/>
                      </a:prstGeom>
                    </p:spPr>
                  </p:pic>
                </p:oleObj>
              </mc:Fallback>
            </mc:AlternateContent>
          </a:graphicData>
        </a:graphic>
      </p:graphicFrame>
      <p:pic>
        <p:nvPicPr>
          <p:cNvPr id="3148" name="Picture 76" descr="https://img-blog.csdnimg.cn/3b939929716f487cbe524234494bcfa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692879"/>
            <a:ext cx="4108450" cy="1581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28</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11" name="文本框 10"/>
          <p:cNvSpPr txBox="1"/>
          <p:nvPr/>
        </p:nvSpPr>
        <p:spPr>
          <a:xfrm>
            <a:off x="284480" y="2057400"/>
            <a:ext cx="8700770" cy="1323439"/>
          </a:xfrm>
          <a:prstGeom prst="rect">
            <a:avLst/>
          </a:prstGeom>
          <a:noFill/>
        </p:spPr>
        <p:txBody>
          <a:bodyPr wrap="square" rtlCol="0" anchor="t">
            <a:spAutoFit/>
          </a:bodyPr>
          <a:lstStyle/>
          <a:p>
            <a:r>
              <a:rPr lang="en-US" altLang="zh-CN" sz="2000" dirty="0"/>
              <a:t>     </a:t>
            </a:r>
            <a:r>
              <a:rPr lang="zh-CN" altLang="en-US" sz="2000" b="1" dirty="0">
                <a:solidFill>
                  <a:srgbClr val="FF0000"/>
                </a:solidFill>
              </a:rPr>
              <a:t>精确</a:t>
            </a:r>
            <a:r>
              <a:rPr lang="zh-CN" altLang="en-US" sz="2000" b="1" dirty="0" smtClean="0">
                <a:solidFill>
                  <a:srgbClr val="FF0000"/>
                </a:solidFill>
              </a:rPr>
              <a:t>率</a:t>
            </a:r>
            <a:r>
              <a:rPr lang="en-US" altLang="zh-CN" sz="2000" b="1" dirty="0" smtClean="0">
                <a:solidFill>
                  <a:srgbClr val="FF0000"/>
                </a:solidFill>
                <a:latin typeface="Times New Roman" panose="02020603050405020304" pitchFamily="18" charset="0"/>
                <a:cs typeface="Times New Roman" panose="02020603050405020304" pitchFamily="18" charset="0"/>
              </a:rPr>
              <a:t>(Precision,</a:t>
            </a:r>
            <a:r>
              <a:rPr lang="zh-CN" altLang="en-US" sz="2000" b="1" dirty="0" smtClean="0">
                <a:solidFill>
                  <a:srgbClr val="FF0000"/>
                </a:solidFill>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zh-CN" altLang="en-US" sz="2000" b="1" dirty="0" smtClean="0">
                <a:solidFill>
                  <a:schemeClr val="tx2"/>
                </a:solidFill>
              </a:rPr>
              <a:t>（</a:t>
            </a:r>
            <a:r>
              <a:rPr lang="zh-CN" altLang="en-US" sz="2000" dirty="0">
                <a:sym typeface="+mn-ea"/>
              </a:rPr>
              <a:t>查准率</a:t>
            </a:r>
            <a:r>
              <a:rPr lang="zh-CN" altLang="en-US" sz="2000" b="1" dirty="0" smtClean="0">
                <a:solidFill>
                  <a:schemeClr val="tx2"/>
                </a:solidFill>
              </a:rPr>
              <a:t>）</a:t>
            </a:r>
            <a:r>
              <a:rPr lang="zh-CN" altLang="en-US" sz="2000" dirty="0" smtClean="0"/>
              <a:t>是针对预测</a:t>
            </a:r>
            <a:r>
              <a:rPr lang="zh-CN" altLang="en-US" sz="2000" dirty="0"/>
              <a:t>结果而言的，它表示</a:t>
            </a:r>
            <a:r>
              <a:rPr lang="zh-CN" altLang="en-US" sz="2000" dirty="0">
                <a:sym typeface="+mn-ea"/>
              </a:rPr>
              <a:t>正确分类的正样本个数占分类器判定为正样本的</a:t>
            </a:r>
            <a:r>
              <a:rPr lang="zh-CN" altLang="en-US" sz="2000" dirty="0" smtClean="0">
                <a:sym typeface="+mn-ea"/>
              </a:rPr>
              <a:t>样本总数</a:t>
            </a:r>
            <a:r>
              <a:rPr lang="zh-CN" altLang="en-US" sz="2000" dirty="0">
                <a:sym typeface="+mn-ea"/>
              </a:rPr>
              <a:t>的</a:t>
            </a:r>
            <a:r>
              <a:rPr lang="zh-CN" altLang="en-US" sz="2000" dirty="0" smtClean="0">
                <a:sym typeface="+mn-ea"/>
              </a:rPr>
              <a:t>比例</a:t>
            </a:r>
            <a:r>
              <a:rPr lang="zh-CN" altLang="en-US" sz="2000" dirty="0" smtClean="0"/>
              <a:t>。</a:t>
            </a:r>
            <a:r>
              <a:rPr lang="zh-CN" altLang="en-US" sz="2000" dirty="0"/>
              <a:t>那么预测为正就有两种可能了，一种就是把正类预测为正类(TP)，另一种就是把负类预测为正类(FP)。</a:t>
            </a:r>
          </a:p>
        </p:txBody>
      </p:sp>
      <p:pic>
        <p:nvPicPr>
          <p:cNvPr id="101" name="图片 100"/>
          <p:cNvPicPr/>
          <p:nvPr/>
        </p:nvPicPr>
        <p:blipFill>
          <a:blip r:embed="rId2"/>
          <a:stretch>
            <a:fillRect/>
          </a:stretch>
        </p:blipFill>
        <p:spPr>
          <a:xfrm>
            <a:off x="4571999" y="3458209"/>
            <a:ext cx="2701925" cy="1316355"/>
          </a:xfrm>
          <a:prstGeom prst="rect">
            <a:avLst/>
          </a:prstGeom>
          <a:noFill/>
          <a:ln w="9525">
            <a:noFill/>
          </a:ln>
        </p:spPr>
      </p:pic>
      <p:sp>
        <p:nvSpPr>
          <p:cNvPr id="12" name="文本框 11"/>
          <p:cNvSpPr txBox="1"/>
          <p:nvPr/>
        </p:nvSpPr>
        <p:spPr>
          <a:xfrm>
            <a:off x="534987" y="5486400"/>
            <a:ext cx="8074025" cy="398780"/>
          </a:xfrm>
          <a:prstGeom prst="rect">
            <a:avLst/>
          </a:prstGeom>
          <a:noFill/>
        </p:spPr>
        <p:txBody>
          <a:bodyPr wrap="square" rtlCol="0" anchor="t">
            <a:spAutoFit/>
          </a:bodyPr>
          <a:lstStyle/>
          <a:p>
            <a:r>
              <a:rPr lang="zh-CN" altLang="en-US" sz="2000" dirty="0"/>
              <a:t>例如，</a:t>
            </a:r>
            <a:r>
              <a:rPr lang="zh-CN" altLang="en-US" sz="2000" dirty="0" smtClean="0"/>
              <a:t>精确率等于</a:t>
            </a:r>
            <a:r>
              <a:rPr lang="zh-CN" altLang="en-US" sz="2000" dirty="0"/>
              <a:t>在所有判为恐怖分子中，真正的恐怖分子的比例。</a:t>
            </a:r>
          </a:p>
        </p:txBody>
      </p:sp>
      <p:pic>
        <p:nvPicPr>
          <p:cNvPr id="9" name="图片 8"/>
          <p:cNvPicPr/>
          <p:nvPr/>
        </p:nvPicPr>
        <p:blipFill>
          <a:blip r:embed="rId3"/>
          <a:srcRect l="26423" r="28213"/>
          <a:stretch>
            <a:fillRect/>
          </a:stretch>
        </p:blipFill>
        <p:spPr>
          <a:xfrm>
            <a:off x="685800" y="3281499"/>
            <a:ext cx="3529965" cy="1551305"/>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29</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gn="l">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9" name="文本框 8"/>
          <p:cNvSpPr txBox="1"/>
          <p:nvPr/>
        </p:nvSpPr>
        <p:spPr>
          <a:xfrm>
            <a:off x="304800" y="2057400"/>
            <a:ext cx="8996680" cy="398780"/>
          </a:xfrm>
          <a:prstGeom prst="rect">
            <a:avLst/>
          </a:prstGeom>
          <a:noFill/>
        </p:spPr>
        <p:txBody>
          <a:bodyPr wrap="square" rtlCol="0" anchor="t">
            <a:spAutoFit/>
          </a:bodyPr>
          <a:lstStyle/>
          <a:p>
            <a:r>
              <a:rPr lang="zh-CN" altLang="en-US" sz="2000" b="1" dirty="0">
                <a:solidFill>
                  <a:srgbClr val="FF0000"/>
                </a:solidFill>
              </a:rPr>
              <a:t>召回</a:t>
            </a:r>
            <a:r>
              <a:rPr lang="zh-CN" altLang="en-US" sz="2000" b="1" dirty="0" smtClean="0">
                <a:solidFill>
                  <a:srgbClr val="FF0000"/>
                </a:solidFill>
              </a:rPr>
              <a:t>率</a:t>
            </a:r>
            <a:r>
              <a:rPr lang="en-US" altLang="zh-CN" sz="2000" b="1" dirty="0" smtClean="0">
                <a:solidFill>
                  <a:srgbClr val="FF0000"/>
                </a:solidFill>
              </a:rPr>
              <a:t>(</a:t>
            </a:r>
            <a:r>
              <a:rPr lang="en-US" altLang="zh-CN" sz="2000" b="1" dirty="0" smtClean="0">
                <a:solidFill>
                  <a:srgbClr val="FF0000"/>
                </a:solidFill>
                <a:latin typeface="Times New Roman" panose="02020603050405020304" pitchFamily="18" charset="0"/>
                <a:cs typeface="Times New Roman" panose="02020603050405020304" pitchFamily="18" charset="0"/>
              </a:rPr>
              <a:t>Recall, R) </a:t>
            </a:r>
            <a:r>
              <a:rPr lang="zh-CN" altLang="en-US" sz="2000" dirty="0" smtClean="0"/>
              <a:t>是</a:t>
            </a:r>
            <a:r>
              <a:rPr lang="zh-CN" altLang="en-US" sz="2000" dirty="0"/>
              <a:t>指正确分类的正样本个数占真正的正样本数的比例。</a:t>
            </a:r>
          </a:p>
        </p:txBody>
      </p:sp>
      <p:sp>
        <p:nvSpPr>
          <p:cNvPr id="2" name="文本框 1"/>
          <p:cNvSpPr txBox="1"/>
          <p:nvPr/>
        </p:nvSpPr>
        <p:spPr>
          <a:xfrm>
            <a:off x="250825" y="2590800"/>
            <a:ext cx="8709025" cy="922020"/>
          </a:xfrm>
          <a:prstGeom prst="rect">
            <a:avLst/>
          </a:prstGeom>
          <a:noFill/>
        </p:spPr>
        <p:txBody>
          <a:bodyPr wrap="square" rtlCol="0" anchor="t">
            <a:spAutoFit/>
          </a:bodyPr>
          <a:lstStyle/>
          <a:p>
            <a:r>
              <a:rPr lang="zh-CN" altLang="en-US" dirty="0" smtClean="0"/>
              <a:t>    召回</a:t>
            </a:r>
            <a:r>
              <a:rPr lang="zh-CN" altLang="en-US" dirty="0"/>
              <a:t>率（</a:t>
            </a:r>
            <a:r>
              <a:rPr lang="zh-CN" altLang="en-US" dirty="0" smtClean="0"/>
              <a:t>查全率</a:t>
            </a:r>
            <a:r>
              <a:rPr lang="zh-CN" altLang="en-US" dirty="0"/>
              <a:t>）是</a:t>
            </a:r>
            <a:r>
              <a:rPr lang="zh-CN" altLang="en-US" dirty="0" smtClean="0"/>
              <a:t>针对原来</a:t>
            </a:r>
            <a:r>
              <a:rPr lang="zh-CN" altLang="en-US" dirty="0"/>
              <a:t>的样本而言的，它表示的是样本中的正例有多少被预测正确了。那也有两种可能，一种是把原来的正类预测成正类(TP)，另一种就是把原来的正类预测为负类(FN)。</a:t>
            </a:r>
          </a:p>
        </p:txBody>
      </p:sp>
      <p:sp>
        <p:nvSpPr>
          <p:cNvPr id="3" name="文本框 2"/>
          <p:cNvSpPr txBox="1"/>
          <p:nvPr/>
        </p:nvSpPr>
        <p:spPr>
          <a:xfrm>
            <a:off x="313509" y="5408204"/>
            <a:ext cx="8305800" cy="706755"/>
          </a:xfrm>
          <a:prstGeom prst="rect">
            <a:avLst/>
          </a:prstGeom>
          <a:noFill/>
        </p:spPr>
        <p:txBody>
          <a:bodyPr wrap="square" rtlCol="0" anchor="t">
            <a:spAutoFit/>
          </a:bodyPr>
          <a:lstStyle/>
          <a:p>
            <a:pPr algn="just"/>
            <a:r>
              <a:rPr lang="en-US" altLang="zh-CN" sz="2000" dirty="0">
                <a:sym typeface="+mn-ea"/>
              </a:rPr>
              <a:t>   </a:t>
            </a:r>
            <a:r>
              <a:rPr lang="zh-CN" altLang="en-US" sz="2000" dirty="0">
                <a:sym typeface="+mn-ea"/>
              </a:rPr>
              <a:t>召回率是</a:t>
            </a:r>
            <a:r>
              <a:rPr lang="zh-CN" altLang="en-US" sz="2000" dirty="0">
                <a:solidFill>
                  <a:srgbClr val="FF0000"/>
                </a:solidFill>
                <a:sym typeface="+mn-ea"/>
              </a:rPr>
              <a:t>覆盖面的度量</a:t>
            </a:r>
            <a:r>
              <a:rPr lang="zh-CN" altLang="en-US" sz="2000" dirty="0">
                <a:sym typeface="+mn-ea"/>
              </a:rPr>
              <a:t>，度量有多个正例被分为正</a:t>
            </a:r>
            <a:r>
              <a:rPr lang="zh-CN" altLang="en-US" sz="2000" dirty="0" smtClean="0">
                <a:sym typeface="+mn-ea"/>
              </a:rPr>
              <a:t>例。</a:t>
            </a:r>
            <a:r>
              <a:rPr lang="zh-CN" altLang="en-US" sz="2000" dirty="0">
                <a:sym typeface="+mn-ea"/>
              </a:rPr>
              <a:t>例如，召回率等于对于所有实际的恐怖分子能被预测出来的有多少个。</a:t>
            </a:r>
          </a:p>
        </p:txBody>
      </p:sp>
      <p:pic>
        <p:nvPicPr>
          <p:cNvPr id="10" name="图片 9"/>
          <p:cNvPicPr/>
          <p:nvPr/>
        </p:nvPicPr>
        <p:blipFill>
          <a:blip r:embed="rId2"/>
          <a:srcRect l="26423" r="28213"/>
          <a:stretch>
            <a:fillRect/>
          </a:stretch>
        </p:blipFill>
        <p:spPr>
          <a:xfrm>
            <a:off x="1042035" y="3684859"/>
            <a:ext cx="3529965" cy="1551305"/>
          </a:xfrm>
          <a:prstGeom prst="rect">
            <a:avLst/>
          </a:prstGeom>
          <a:noFill/>
          <a:ln w="9525">
            <a:noFill/>
          </a:ln>
        </p:spPr>
      </p:pic>
      <p:sp>
        <p:nvSpPr>
          <p:cNvPr id="11" name="矩形 10"/>
          <p:cNvSpPr/>
          <p:nvPr/>
        </p:nvSpPr>
        <p:spPr>
          <a:xfrm>
            <a:off x="5181600" y="4302170"/>
            <a:ext cx="750526" cy="461665"/>
          </a:xfrm>
          <a:prstGeom prst="rect">
            <a:avLst/>
          </a:prstGeom>
        </p:spPr>
        <p:txBody>
          <a:bodyPr wrap="none">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dirty="0"/>
              <a:t> </a:t>
            </a:r>
            <a:r>
              <a:rPr lang="en-US" altLang="zh-CN" sz="2400" dirty="0" smtClean="0"/>
              <a:t>=</a:t>
            </a:r>
            <a:endParaRPr lang="zh-CN" altLang="en-US" sz="2400" dirty="0"/>
          </a:p>
        </p:txBody>
      </p:sp>
      <p:pic>
        <p:nvPicPr>
          <p:cNvPr id="12" name="图片 11"/>
          <p:cNvPicPr>
            <a:picLocks noChangeAspect="1"/>
          </p:cNvPicPr>
          <p:nvPr/>
        </p:nvPicPr>
        <p:blipFill>
          <a:blip r:embed="rId3"/>
          <a:stretch>
            <a:fillRect/>
          </a:stretch>
        </p:blipFill>
        <p:spPr>
          <a:xfrm>
            <a:off x="5896104" y="4191825"/>
            <a:ext cx="1143000" cy="645059"/>
          </a:xfrm>
          <a:prstGeom prst="rect">
            <a:avLst/>
          </a:prstGeom>
        </p:spPr>
      </p:pic>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A7EF8343-6C9E-4C38-B898-C5AC47B269C0}" type="slidenum">
              <a:rPr lang="ja-JP" altLang="en-US"/>
              <a:t>3</a:t>
            </a:fld>
            <a:endParaRPr lang="en-US" altLang="ja-JP"/>
          </a:p>
        </p:txBody>
      </p:sp>
      <p:sp>
        <p:nvSpPr>
          <p:cNvPr id="116739" name="Rectangle 3"/>
          <p:cNvSpPr>
            <a:spLocks noGrp="1" noChangeArrowheads="1"/>
          </p:cNvSpPr>
          <p:nvPr>
            <p:ph type="body" idx="1"/>
          </p:nvPr>
        </p:nvSpPr>
        <p:spPr>
          <a:xfrm>
            <a:off x="430212" y="1676400"/>
            <a:ext cx="8283575" cy="2326640"/>
          </a:xfrm>
        </p:spPr>
        <p:txBody>
          <a:bodyPr/>
          <a:lstStyle/>
          <a:p>
            <a:pPr eaLnBrk="1" hangingPunct="1">
              <a:lnSpc>
                <a:spcPct val="110000"/>
              </a:lnSpc>
              <a:spcBef>
                <a:spcPct val="30000"/>
              </a:spcBef>
              <a:buClr>
                <a:srgbClr val="0000FF"/>
              </a:buClr>
              <a:buFont typeface="Wingdings" panose="05000000000000000000" pitchFamily="2" charset="2"/>
              <a:buChar char="ü"/>
            </a:pPr>
            <a:r>
              <a:rPr lang="en-US" altLang="zh-CN" sz="3200" b="1" dirty="0" smtClean="0">
                <a:solidFill>
                  <a:srgbClr val="0000FF"/>
                </a:solidFill>
                <a:latin typeface="Times New Roman" panose="02020603050405020304" pitchFamily="18" charset="0"/>
              </a:rPr>
              <a:t>7.1  </a:t>
            </a:r>
            <a:r>
              <a:rPr lang="zh-CN" altLang="en-US" sz="3200" b="1" dirty="0" smtClean="0">
                <a:solidFill>
                  <a:srgbClr val="0000FF"/>
                </a:solidFill>
                <a:latin typeface="Times New Roman" panose="02020603050405020304" pitchFamily="18" charset="0"/>
                <a:sym typeface="+mn-ea"/>
              </a:rPr>
              <a:t>机器学习概述</a:t>
            </a:r>
            <a:r>
              <a:rPr lang="zh-CN" altLang="en-US" sz="3200" b="1" dirty="0" smtClean="0">
                <a:solidFill>
                  <a:srgbClr val="0000FF"/>
                </a:solidFill>
                <a:latin typeface="Times New Roman" panose="02020603050405020304" pitchFamily="18" charset="0"/>
              </a:rPr>
              <a:t> </a:t>
            </a:r>
          </a:p>
          <a:p>
            <a:pPr eaLnBrk="1" hangingPunct="1">
              <a:lnSpc>
                <a:spcPct val="110000"/>
              </a:lnSpc>
              <a:spcBef>
                <a:spcPct val="30000"/>
              </a:spcBef>
              <a:buFont typeface="Wingdings" panose="05000000000000000000" charset="0"/>
              <a:buChar char="p"/>
            </a:pPr>
            <a:r>
              <a:rPr lang="en-US" altLang="zh-CN" sz="3200" b="1" dirty="0" smtClean="0">
                <a:latin typeface="Times New Roman" panose="02020603050405020304" pitchFamily="18" charset="0"/>
                <a:sym typeface="+mn-ea"/>
              </a:rPr>
              <a:t>7.2</a:t>
            </a:r>
            <a:r>
              <a:rPr lang="zh-CN" altLang="en-US" sz="3200" dirty="0" smtClean="0">
                <a:sym typeface="+mn-ea"/>
              </a:rPr>
              <a:t>  机器学习过程中的关键问题</a:t>
            </a:r>
            <a:endParaRPr lang="zh-CN" altLang="en-US" sz="3200" dirty="0" smtClean="0"/>
          </a:p>
          <a:p>
            <a:pPr eaLnBrk="1" hangingPunct="1">
              <a:lnSpc>
                <a:spcPct val="110000"/>
              </a:lnSpc>
              <a:spcBef>
                <a:spcPct val="30000"/>
              </a:spcBef>
              <a:buFont typeface="Wingdings" panose="05000000000000000000" charset="0"/>
              <a:buChar char="p"/>
            </a:pPr>
            <a:r>
              <a:rPr lang="en-US" altLang="zh-CN" sz="3200" b="1" dirty="0" smtClean="0">
                <a:latin typeface="Times New Roman" panose="02020603050405020304" pitchFamily="18" charset="0"/>
                <a:sym typeface="+mn-ea"/>
              </a:rPr>
              <a:t>7.3</a:t>
            </a:r>
            <a:r>
              <a:rPr lang="zh-CN" altLang="en-US" sz="3200" dirty="0" smtClean="0">
                <a:sym typeface="+mn-ea"/>
              </a:rPr>
              <a:t>  机器学习算法简介</a:t>
            </a:r>
            <a:endParaRPr lang="zh-CN" altLang="en-US" sz="3200" b="1" dirty="0" smtClean="0">
              <a:latin typeface="Times New Roman" panose="02020603050405020304" pitchFamily="18" charset="0"/>
              <a:sym typeface="+mn-ea"/>
            </a:endParaRPr>
          </a:p>
        </p:txBody>
      </p:sp>
      <p:sp>
        <p:nvSpPr>
          <p:cNvPr id="5" name="Rectangle 2"/>
          <p:cNvSpPr txBox="1"/>
          <p:nvPr/>
        </p:nvSpPr>
        <p:spPr bwMode="auto">
          <a:xfrm>
            <a:off x="0" y="-7331"/>
            <a:ext cx="9144000" cy="765175"/>
          </a:xfrm>
          <a:prstGeom prst="rect">
            <a:avLst/>
          </a:prstGeom>
          <a:solidFill>
            <a:srgbClr val="A50021"/>
          </a:solidFill>
          <a:ln w="9525">
            <a:noFill/>
            <a:miter lim="800000"/>
          </a:ln>
        </p:spPr>
        <p:txBody>
          <a:bodyPr vert="horz" wrap="square" lIns="91440" tIns="45720" rIns="91440" bIns="45720" numCol="1" anchor="b" anchorCtr="0" compatLnSpc="1"/>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eaLnBrk="1" hangingPunct="1"/>
            <a:r>
              <a:rPr lang="zh-CN" altLang="en-US" sz="3600" b="0" kern="0" smtClean="0">
                <a:latin typeface="Times New Roman" panose="02020603050405020304" pitchFamily="18" charset="0"/>
                <a:ea typeface="黑体" panose="02010609060101010101" pitchFamily="2" charset="-122"/>
              </a:rPr>
              <a:t>第</a:t>
            </a:r>
            <a:r>
              <a:rPr lang="en-US" altLang="zh-CN" sz="3600" b="0" kern="0" smtClean="0">
                <a:latin typeface="Times New Roman" panose="02020603050405020304" pitchFamily="18" charset="0"/>
                <a:ea typeface="黑体" panose="02010609060101010101" pitchFamily="2" charset="-122"/>
              </a:rPr>
              <a:t>7</a:t>
            </a:r>
            <a:r>
              <a:rPr lang="zh-CN" altLang="en-US" sz="3600" b="0" kern="0" smtClean="0">
                <a:latin typeface="Times New Roman" panose="02020603050405020304" pitchFamily="18" charset="0"/>
                <a:ea typeface="黑体" panose="02010609060101010101" pitchFamily="2" charset="-122"/>
              </a:rPr>
              <a:t>章  机器学习</a:t>
            </a:r>
            <a:endParaRPr lang="zh-CN" altLang="en-US" sz="3600" b="0" kern="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 calcmode="lin" valueType="num">
                                      <p:cBhvr additive="base">
                                        <p:cTn id="7" dur="500" fill="hold"/>
                                        <p:tgtEl>
                                          <p:spTgt spid="116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6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739">
                                            <p:txEl>
                                              <p:pRg st="1" end="1"/>
                                            </p:txEl>
                                          </p:spTgt>
                                        </p:tgtEl>
                                        <p:attrNameLst>
                                          <p:attrName>style.visibility</p:attrName>
                                        </p:attrNameLst>
                                      </p:cBhvr>
                                      <p:to>
                                        <p:strVal val="visible"/>
                                      </p:to>
                                    </p:set>
                                    <p:anim calcmode="lin" valueType="num">
                                      <p:cBhvr additive="base">
                                        <p:cTn id="13" dur="500" fill="hold"/>
                                        <p:tgtEl>
                                          <p:spTgt spid="1167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6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6739">
                                            <p:txEl>
                                              <p:pRg st="2" end="2"/>
                                            </p:txEl>
                                          </p:spTgt>
                                        </p:tgtEl>
                                        <p:attrNameLst>
                                          <p:attrName>style.visibility</p:attrName>
                                        </p:attrNameLst>
                                      </p:cBhvr>
                                      <p:to>
                                        <p:strVal val="visible"/>
                                      </p:to>
                                    </p:set>
                                    <p:anim calcmode="lin" valueType="num">
                                      <p:cBhvr additive="base">
                                        <p:cTn id="19" dur="500" fill="hold"/>
                                        <p:tgtEl>
                                          <p:spTgt spid="1167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67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autoUpdateAnimBg="0"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30</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10" name="文本框 9"/>
          <p:cNvSpPr txBox="1"/>
          <p:nvPr/>
        </p:nvSpPr>
        <p:spPr>
          <a:xfrm>
            <a:off x="194945" y="5257800"/>
            <a:ext cx="8753475" cy="1015663"/>
          </a:xfrm>
          <a:prstGeom prst="rect">
            <a:avLst/>
          </a:prstGeom>
          <a:noFill/>
        </p:spPr>
        <p:txBody>
          <a:bodyPr wrap="square" rtlCol="0" anchor="t">
            <a:spAutoFit/>
          </a:bodyPr>
          <a:lstStyle/>
          <a:p>
            <a:pPr>
              <a:lnSpc>
                <a:spcPct val="150000"/>
              </a:lnSpc>
            </a:pPr>
            <a:r>
              <a:rPr lang="zh-CN" altLang="en-US" sz="2000" dirty="0" smtClean="0"/>
              <a:t>    精确</a:t>
            </a:r>
            <a:r>
              <a:rPr lang="zh-CN" altLang="en-US" sz="2000" dirty="0"/>
              <a:t>率（查准率）</a:t>
            </a:r>
            <a:r>
              <a:rPr lang="zh-CN" altLang="en-US" sz="2000" dirty="0" smtClean="0"/>
              <a:t>和召回率（</a:t>
            </a:r>
            <a:r>
              <a:rPr lang="zh-CN" altLang="en-US" sz="2000" dirty="0"/>
              <a:t>查全率</a:t>
            </a:r>
            <a:r>
              <a:rPr lang="zh-CN" altLang="en-US" sz="2000" dirty="0" smtClean="0"/>
              <a:t>）是</a:t>
            </a:r>
            <a:r>
              <a:rPr lang="zh-CN" altLang="en-US" sz="2000" dirty="0"/>
              <a:t>一对矛盾的度量。一般说查准率高时，查全率往往偏低，而查全率高时，查准率往往偏低。</a:t>
            </a:r>
            <a:r>
              <a:rPr lang="en-US" altLang="zh-CN" sz="2000" dirty="0"/>
              <a:t>  </a:t>
            </a:r>
            <a:endParaRPr lang="zh-CN" altLang="en-US" sz="2000" dirty="0"/>
          </a:p>
        </p:txBody>
      </p:sp>
      <p:pic>
        <p:nvPicPr>
          <p:cNvPr id="100" name="图片 99"/>
          <p:cNvPicPr/>
          <p:nvPr/>
        </p:nvPicPr>
        <p:blipFill>
          <a:blip r:embed="rId2"/>
          <a:stretch>
            <a:fillRect/>
          </a:stretch>
        </p:blipFill>
        <p:spPr>
          <a:xfrm>
            <a:off x="1219200" y="2025015"/>
            <a:ext cx="5588000" cy="2702560"/>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31</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pic>
        <p:nvPicPr>
          <p:cNvPr id="2" name="图片 1"/>
          <p:cNvPicPr/>
          <p:nvPr/>
        </p:nvPicPr>
        <p:blipFill>
          <a:blip r:embed="rId2"/>
          <a:stretch>
            <a:fillRect/>
          </a:stretch>
        </p:blipFill>
        <p:spPr>
          <a:xfrm>
            <a:off x="76200" y="2057400"/>
            <a:ext cx="5461000" cy="4318000"/>
          </a:xfrm>
          <a:prstGeom prst="rect">
            <a:avLst/>
          </a:prstGeom>
          <a:noFill/>
          <a:ln w="9525">
            <a:noFill/>
          </a:ln>
        </p:spPr>
      </p:pic>
      <p:sp>
        <p:nvSpPr>
          <p:cNvPr id="9" name="文本框 8"/>
          <p:cNvSpPr txBox="1"/>
          <p:nvPr/>
        </p:nvSpPr>
        <p:spPr>
          <a:xfrm>
            <a:off x="5501005" y="1676400"/>
            <a:ext cx="3316605" cy="4247317"/>
          </a:xfrm>
          <a:prstGeom prst="rect">
            <a:avLst/>
          </a:prstGeom>
          <a:noFill/>
        </p:spPr>
        <p:txBody>
          <a:bodyPr wrap="square" rtlCol="0" anchor="t">
            <a:spAutoFit/>
          </a:bodyPr>
          <a:lstStyle/>
          <a:p>
            <a:r>
              <a:rPr lang="zh-CN" altLang="en-US" dirty="0" smtClean="0"/>
              <a:t>    查准率</a:t>
            </a:r>
            <a:r>
              <a:rPr lang="zh-CN" altLang="en-US" dirty="0"/>
              <a:t>与查全率是矛盾的，</a:t>
            </a:r>
            <a:r>
              <a:rPr lang="zh-CN" altLang="en-US" dirty="0" smtClean="0"/>
              <a:t>所以应当</a:t>
            </a:r>
            <a:r>
              <a:rPr lang="zh-CN" altLang="en-US" dirty="0"/>
              <a:t>在两者之间取得一平衡点，使得机器学习模型评估效果最佳</a:t>
            </a:r>
            <a:r>
              <a:rPr lang="zh-CN" altLang="en-US" dirty="0" smtClean="0"/>
              <a:t>，可以</a:t>
            </a:r>
            <a:r>
              <a:rPr lang="zh-CN" altLang="en-US" dirty="0"/>
              <a:t>通过“P-R曲线”找到平衡点（</a:t>
            </a:r>
            <a:r>
              <a:rPr lang="en-US" altLang="zh-CN" dirty="0"/>
              <a:t>Break-Even Point</a:t>
            </a:r>
            <a:r>
              <a:rPr lang="zh-CN" altLang="en-US" dirty="0"/>
              <a:t>，简称</a:t>
            </a:r>
            <a:r>
              <a:rPr lang="en-US" altLang="zh-CN" dirty="0"/>
              <a:t>“BEF”</a:t>
            </a:r>
            <a:r>
              <a:rPr lang="zh-CN" altLang="en-US" dirty="0"/>
              <a:t>）</a:t>
            </a:r>
            <a:r>
              <a:rPr lang="zh-CN" altLang="en-US" dirty="0" smtClean="0"/>
              <a:t>。</a:t>
            </a:r>
            <a:endParaRPr lang="en-US" altLang="zh-CN" dirty="0" smtClean="0"/>
          </a:p>
          <a:p>
            <a:r>
              <a:rPr lang="en-US" altLang="zh-CN" dirty="0"/>
              <a:t> </a:t>
            </a:r>
            <a:r>
              <a:rPr lang="en-US" altLang="zh-CN" dirty="0" smtClean="0"/>
              <a:t>   </a:t>
            </a:r>
            <a:r>
              <a:rPr lang="zh-CN" altLang="en-US" dirty="0" smtClean="0"/>
              <a:t>曲线</a:t>
            </a:r>
            <a:r>
              <a:rPr lang="zh-CN" altLang="en-US" dirty="0"/>
              <a:t>横坐标为查全率，纵坐标为查准率，在对机器学习结果样例进行排序后，</a:t>
            </a:r>
            <a:r>
              <a:rPr lang="zh-CN" altLang="en-US" dirty="0" smtClean="0"/>
              <a:t>计算出查准率</a:t>
            </a:r>
            <a:r>
              <a:rPr lang="zh-CN" altLang="en-US" dirty="0"/>
              <a:t>与查全率</a:t>
            </a:r>
            <a:r>
              <a:rPr lang="zh-CN" altLang="en-US" dirty="0" smtClean="0"/>
              <a:t>，可以</a:t>
            </a:r>
            <a:r>
              <a:rPr lang="zh-CN" altLang="en-US" dirty="0"/>
              <a:t>得到类似左</a:t>
            </a:r>
            <a:r>
              <a:rPr lang="zh-CN" altLang="en-US" dirty="0" smtClean="0"/>
              <a:t>图</a:t>
            </a:r>
            <a:r>
              <a:rPr lang="zh-CN" altLang="en-US" dirty="0"/>
              <a:t>。</a:t>
            </a:r>
            <a:r>
              <a:rPr lang="zh-CN" altLang="en-US" dirty="0" smtClean="0"/>
              <a:t>使用</a:t>
            </a:r>
            <a:r>
              <a:rPr lang="en-US" altLang="zh-CN" dirty="0"/>
              <a:t>P-R</a:t>
            </a:r>
            <a:r>
              <a:rPr lang="zh-CN" altLang="en-US" dirty="0"/>
              <a:t>曲线下的面积表征学习器的查准率和查全率上取得</a:t>
            </a:r>
            <a:r>
              <a:rPr lang="en-US" altLang="zh-CN" dirty="0"/>
              <a:t>“</a:t>
            </a:r>
            <a:r>
              <a:rPr lang="zh-CN" altLang="en-US" dirty="0"/>
              <a:t>双高</a:t>
            </a:r>
            <a:r>
              <a:rPr lang="en-US" altLang="zh-CN" dirty="0"/>
              <a:t>”</a:t>
            </a:r>
            <a:r>
              <a:rPr lang="zh-CN" altLang="en-US" dirty="0"/>
              <a:t>的比例。</a:t>
            </a:r>
          </a:p>
          <a:p>
            <a:r>
              <a:rPr lang="en-US" altLang="zh-CN" dirty="0"/>
              <a:t>   </a:t>
            </a:r>
            <a:r>
              <a:rPr lang="zh-CN" altLang="en-US" dirty="0"/>
              <a:t>但是</a:t>
            </a:r>
            <a:r>
              <a:rPr lang="en-US" altLang="zh-CN" dirty="0"/>
              <a:t>BEF</a:t>
            </a:r>
            <a:r>
              <a:rPr lang="zh-CN" altLang="en-US" dirty="0"/>
              <a:t>过于简单了，更常用的是</a:t>
            </a:r>
            <a:r>
              <a:rPr lang="en-US" altLang="zh-CN" dirty="0"/>
              <a:t>F1</a:t>
            </a:r>
            <a:r>
              <a:rPr lang="zh-CN" altLang="en-US" dirty="0" smtClean="0"/>
              <a:t>度量。</a:t>
            </a:r>
            <a:endParaRPr lang="zh-CN" altLang="en-US" dirty="0"/>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32</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en-US" sz="2400"/>
              <a:t>③</a:t>
            </a:r>
            <a:r>
              <a:rPr lang="en-US" altLang="zh-CN" sz="2400"/>
              <a:t>F1-Score(F1</a:t>
            </a:r>
            <a:r>
              <a:rPr lang="zh-CN" altLang="en-US" sz="2400"/>
              <a:t>得分）</a:t>
            </a:r>
          </a:p>
        </p:txBody>
      </p:sp>
      <p:sp>
        <p:nvSpPr>
          <p:cNvPr id="2" name="文本框 1"/>
          <p:cNvSpPr txBox="1"/>
          <p:nvPr/>
        </p:nvSpPr>
        <p:spPr>
          <a:xfrm>
            <a:off x="194945" y="2017395"/>
            <a:ext cx="8804910" cy="922020"/>
          </a:xfrm>
          <a:prstGeom prst="rect">
            <a:avLst/>
          </a:prstGeom>
          <a:noFill/>
        </p:spPr>
        <p:txBody>
          <a:bodyPr wrap="square" rtlCol="0" anchor="t">
            <a:spAutoFit/>
          </a:bodyPr>
          <a:lstStyle/>
          <a:p>
            <a:r>
              <a:rPr lang="en-US" altLang="zh-CN" dirty="0"/>
              <a:t>     </a:t>
            </a:r>
            <a:r>
              <a:rPr lang="zh-CN" altLang="en-US" dirty="0"/>
              <a:t>综合评价指标（F-Measure），</a:t>
            </a:r>
            <a:r>
              <a:rPr lang="zh-CN" altLang="en-US" dirty="0" smtClean="0"/>
              <a:t>精确率和</a:t>
            </a:r>
            <a:r>
              <a:rPr lang="zh-CN" altLang="en-US" dirty="0"/>
              <a:t>召回率指标有时候会</a:t>
            </a:r>
            <a:r>
              <a:rPr lang="zh-CN" altLang="en-US" dirty="0" smtClean="0"/>
              <a:t>出现矛盾</a:t>
            </a:r>
            <a:r>
              <a:rPr lang="zh-CN" altLang="en-US" dirty="0"/>
              <a:t>的情况，这样就需要综合</a:t>
            </a:r>
            <a:r>
              <a:rPr lang="zh-CN" altLang="en-US" dirty="0" smtClean="0"/>
              <a:t>考虑它们</a:t>
            </a:r>
            <a:r>
              <a:rPr lang="zh-CN" altLang="en-US" dirty="0"/>
              <a:t>，最常见的方法就是F-Measure（又称为F-Score）。</a:t>
            </a:r>
          </a:p>
          <a:p>
            <a:r>
              <a:rPr lang="zh-CN" altLang="en-US" dirty="0"/>
              <a:t>F-Measure是Precision和Recall加权调和平均：</a:t>
            </a:r>
          </a:p>
        </p:txBody>
      </p:sp>
      <p:sp>
        <p:nvSpPr>
          <p:cNvPr id="3" name="文本框 2"/>
          <p:cNvSpPr txBox="1"/>
          <p:nvPr/>
        </p:nvSpPr>
        <p:spPr>
          <a:xfrm>
            <a:off x="419735" y="4038600"/>
            <a:ext cx="7747635" cy="368300"/>
          </a:xfrm>
          <a:prstGeom prst="rect">
            <a:avLst/>
          </a:prstGeom>
          <a:noFill/>
        </p:spPr>
        <p:txBody>
          <a:bodyPr wrap="square" rtlCol="0" anchor="t">
            <a:spAutoFit/>
          </a:bodyPr>
          <a:lstStyle/>
          <a:p>
            <a:r>
              <a:rPr lang="zh-CN" altLang="en-US">
                <a:sym typeface="+mn-ea"/>
              </a:rPr>
              <a:t>当参数α=1时，就是最常见的F1，也即</a:t>
            </a:r>
            <a:endParaRPr lang="zh-CN" altLang="en-US"/>
          </a:p>
        </p:txBody>
      </p:sp>
      <p:pic>
        <p:nvPicPr>
          <p:cNvPr id="101" name="图片 100"/>
          <p:cNvPicPr/>
          <p:nvPr/>
        </p:nvPicPr>
        <p:blipFill>
          <a:blip r:embed="rId2"/>
          <a:stretch>
            <a:fillRect/>
          </a:stretch>
        </p:blipFill>
        <p:spPr>
          <a:xfrm>
            <a:off x="3352800" y="2971800"/>
            <a:ext cx="1882140" cy="959485"/>
          </a:xfrm>
          <a:prstGeom prst="rect">
            <a:avLst/>
          </a:prstGeom>
          <a:noFill/>
          <a:ln w="9525">
            <a:noFill/>
          </a:ln>
        </p:spPr>
      </p:pic>
      <p:sp>
        <p:nvSpPr>
          <p:cNvPr id="5" name="文本框 4"/>
          <p:cNvSpPr txBox="1"/>
          <p:nvPr/>
        </p:nvSpPr>
        <p:spPr>
          <a:xfrm>
            <a:off x="533400" y="5360035"/>
            <a:ext cx="7205345" cy="368300"/>
          </a:xfrm>
          <a:prstGeom prst="rect">
            <a:avLst/>
          </a:prstGeom>
          <a:noFill/>
        </p:spPr>
        <p:txBody>
          <a:bodyPr wrap="none" rtlCol="0" anchor="t">
            <a:spAutoFit/>
          </a:bodyPr>
          <a:lstStyle/>
          <a:p>
            <a:r>
              <a:rPr lang="zh-CN" altLang="en-US">
                <a:sym typeface="+mn-ea"/>
              </a:rPr>
              <a:t>可知F1综合了P和R的结果，当F1较高时则能说明试验方法比较有效。</a:t>
            </a:r>
            <a:endParaRPr lang="zh-CN" altLang="en-US"/>
          </a:p>
        </p:txBody>
      </p:sp>
      <p:pic>
        <p:nvPicPr>
          <p:cNvPr id="102" name="图片 101"/>
          <p:cNvPicPr/>
          <p:nvPr/>
        </p:nvPicPr>
        <p:blipFill>
          <a:blip r:embed="rId3"/>
          <a:stretch>
            <a:fillRect/>
          </a:stretch>
        </p:blipFill>
        <p:spPr>
          <a:xfrm>
            <a:off x="3429000" y="4514215"/>
            <a:ext cx="1608455" cy="860425"/>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33</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zh-CN" sz="2400" dirty="0"/>
              <a:t>④</a:t>
            </a:r>
            <a:r>
              <a:rPr lang="en-US" sz="2400" dirty="0" err="1"/>
              <a:t>ROC与AUC</a:t>
            </a:r>
            <a:endParaRPr lang="en-US" sz="2400" dirty="0"/>
          </a:p>
        </p:txBody>
      </p:sp>
      <p:sp>
        <p:nvSpPr>
          <p:cNvPr id="9" name="文本框 8"/>
          <p:cNvSpPr txBox="1"/>
          <p:nvPr/>
        </p:nvSpPr>
        <p:spPr>
          <a:xfrm>
            <a:off x="285115" y="1981200"/>
            <a:ext cx="8401685" cy="4401205"/>
          </a:xfrm>
          <a:prstGeom prst="rect">
            <a:avLst/>
          </a:prstGeom>
          <a:noFill/>
        </p:spPr>
        <p:txBody>
          <a:bodyPr wrap="square" rtlCol="0" anchor="t">
            <a:spAutoFit/>
          </a:bodyPr>
          <a:lstStyle/>
          <a:p>
            <a:pPr algn="just"/>
            <a:r>
              <a:rPr lang="zh-CN" altLang="en-US" sz="2000" dirty="0" smtClean="0"/>
              <a:t>    机器学习</a:t>
            </a:r>
            <a:r>
              <a:rPr lang="zh-CN" altLang="en-US" sz="2000" dirty="0"/>
              <a:t>一般的二分类方法是：根据模型求得一个0~1的数，假设阈值为0.5，则大于0.5为一类，小于为另一类。根据模型分类结果</a:t>
            </a:r>
            <a:r>
              <a:rPr lang="zh-CN" altLang="en-US" sz="2000" dirty="0" smtClean="0"/>
              <a:t>，以</a:t>
            </a:r>
            <a:r>
              <a:rPr lang="zh-CN" altLang="en-US" sz="2000" dirty="0"/>
              <a:t>“最有可能”到“最不可能”方式排序，定义一截断点，将样本分为正例和反例。截断点</a:t>
            </a:r>
            <a:r>
              <a:rPr lang="zh-CN" altLang="en-US" sz="2000" dirty="0" smtClean="0"/>
              <a:t>由以下规定</a:t>
            </a:r>
            <a:r>
              <a:rPr lang="zh-CN" altLang="en-US" sz="2000" dirty="0"/>
              <a:t>，若给查准率更高的权重，则将截断点前移，若给查全率更高权重，则后移。ROC</a:t>
            </a:r>
            <a:r>
              <a:rPr lang="zh-CN" altLang="en-US" sz="2000" dirty="0" smtClean="0"/>
              <a:t>就是根据</a:t>
            </a:r>
            <a:r>
              <a:rPr lang="zh-CN" altLang="en-US" sz="2000" dirty="0"/>
              <a:t>排序结果的好坏计算学习</a:t>
            </a:r>
            <a:r>
              <a:rPr lang="zh-CN" altLang="en-US" sz="2000" dirty="0" smtClean="0"/>
              <a:t>器</a:t>
            </a:r>
            <a:r>
              <a:rPr lang="zh-CN" altLang="en-US" sz="2000" dirty="0"/>
              <a:t>的</a:t>
            </a:r>
            <a:r>
              <a:rPr lang="zh-CN" altLang="en-US" sz="2000" dirty="0" smtClean="0"/>
              <a:t>泛化</a:t>
            </a:r>
            <a:r>
              <a:rPr lang="zh-CN" altLang="en-US" sz="2000" dirty="0"/>
              <a:t>性能。</a:t>
            </a:r>
          </a:p>
          <a:p>
            <a:endParaRPr lang="zh-CN" altLang="en-US" sz="2000" dirty="0"/>
          </a:p>
          <a:p>
            <a:r>
              <a:rPr lang="zh-CN" altLang="en-US" sz="2000" dirty="0"/>
              <a:t>    </a:t>
            </a:r>
            <a:r>
              <a:rPr lang="zh-CN" altLang="en-US" sz="2000" dirty="0" smtClean="0"/>
              <a:t>ROC</a:t>
            </a:r>
            <a:r>
              <a:rPr lang="zh-CN" altLang="en-US" sz="2000" dirty="0"/>
              <a:t>全称为受试者工作特征(Receiver Operating Charactoristic)</a:t>
            </a:r>
            <a:r>
              <a:rPr lang="zh-CN" altLang="en-US" sz="2000" dirty="0" smtClean="0"/>
              <a:t>，与</a:t>
            </a:r>
            <a:r>
              <a:rPr lang="zh-CN" altLang="en-US" sz="2000" dirty="0"/>
              <a:t>P-R曲线类似，也是画一条曲线称“ROC图”，以真正例率(TPR</a:t>
            </a:r>
            <a:r>
              <a:rPr lang="zh-CN" altLang="en-US" sz="2000" dirty="0" smtClean="0"/>
              <a:t>)为</a:t>
            </a:r>
            <a:r>
              <a:rPr lang="zh-CN" altLang="en-US" sz="2000" dirty="0"/>
              <a:t>纵坐标，以正例率(FPR)为横坐标划出。两个新的维度定义如下：</a:t>
            </a:r>
          </a:p>
          <a:p>
            <a:endParaRPr lang="zh-CN" altLang="en-US" sz="2000" dirty="0"/>
          </a:p>
          <a:p>
            <a:r>
              <a:rPr lang="zh-CN" altLang="en-US" sz="2000" dirty="0"/>
              <a:t>        </a:t>
            </a:r>
          </a:p>
          <a:p>
            <a:endParaRPr lang="zh-CN" altLang="en-US" sz="2000" dirty="0"/>
          </a:p>
          <a:p>
            <a:endParaRPr lang="zh-CN" altLang="en-US" sz="2000" dirty="0"/>
          </a:p>
        </p:txBody>
      </p:sp>
      <p:pic>
        <p:nvPicPr>
          <p:cNvPr id="11" name="图片 10"/>
          <p:cNvPicPr>
            <a:picLocks noChangeAspect="1"/>
          </p:cNvPicPr>
          <p:nvPr/>
        </p:nvPicPr>
        <p:blipFill>
          <a:blip r:embed="rId2"/>
          <a:stretch>
            <a:fillRect/>
          </a:stretch>
        </p:blipFill>
        <p:spPr>
          <a:xfrm>
            <a:off x="2090448" y="5401003"/>
            <a:ext cx="3714750" cy="685800"/>
          </a:xfrm>
          <a:prstGeom prst="rect">
            <a:avLst/>
          </a:prstGeom>
        </p:spPr>
      </p:pic>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34</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zh-CN" sz="2400"/>
              <a:t>④</a:t>
            </a:r>
            <a:r>
              <a:rPr lang="en-US" sz="2400"/>
              <a:t>ROC与AUC</a:t>
            </a:r>
          </a:p>
        </p:txBody>
      </p:sp>
      <p:sp>
        <p:nvSpPr>
          <p:cNvPr id="2" name="文本框 1"/>
          <p:cNvSpPr txBox="1"/>
          <p:nvPr/>
        </p:nvSpPr>
        <p:spPr>
          <a:xfrm>
            <a:off x="304800" y="2025015"/>
            <a:ext cx="8422640" cy="706755"/>
          </a:xfrm>
          <a:prstGeom prst="rect">
            <a:avLst/>
          </a:prstGeom>
          <a:noFill/>
        </p:spPr>
        <p:txBody>
          <a:bodyPr wrap="square" rtlCol="0" anchor="t">
            <a:spAutoFit/>
          </a:bodyPr>
          <a:lstStyle/>
          <a:p>
            <a:r>
              <a:rPr lang="zh-CN" altLang="en-US" sz="2000" dirty="0" smtClean="0">
                <a:sym typeface="+mn-ea"/>
              </a:rPr>
              <a:t>    这里</a:t>
            </a:r>
            <a:r>
              <a:rPr lang="zh-CN" altLang="en-US" sz="2000" dirty="0">
                <a:sym typeface="+mn-ea"/>
              </a:rPr>
              <a:t>给出一个样例图如下图。我们希望画出来的是a图，但由于</a:t>
            </a:r>
            <a:r>
              <a:rPr lang="zh-CN" altLang="en-US" sz="2000" dirty="0" smtClean="0">
                <a:sym typeface="+mn-ea"/>
              </a:rPr>
              <a:t>数据是离散</a:t>
            </a:r>
            <a:r>
              <a:rPr lang="zh-CN" altLang="en-US" sz="2000" dirty="0">
                <a:sym typeface="+mn-ea"/>
              </a:rPr>
              <a:t>且有限的，我们只能画出b图。</a:t>
            </a:r>
          </a:p>
        </p:txBody>
      </p:sp>
      <p:pic>
        <p:nvPicPr>
          <p:cNvPr id="104" name="图片 103"/>
          <p:cNvPicPr/>
          <p:nvPr/>
        </p:nvPicPr>
        <p:blipFill>
          <a:blip r:embed="rId2"/>
          <a:srcRect l="12389" r="10701"/>
          <a:stretch>
            <a:fillRect/>
          </a:stretch>
        </p:blipFill>
        <p:spPr>
          <a:xfrm>
            <a:off x="1219200" y="3014027"/>
            <a:ext cx="7032625" cy="3180715"/>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35</a:t>
            </a:fld>
            <a:endParaRPr lang="en-US" altLang="ja-JP"/>
          </a:p>
        </p:txBody>
      </p:sp>
      <p:sp>
        <p:nvSpPr>
          <p:cNvPr id="6" name="文本框 5"/>
          <p:cNvSpPr txBox="1"/>
          <p:nvPr/>
        </p:nvSpPr>
        <p:spPr>
          <a:xfrm>
            <a:off x="152400" y="838200"/>
            <a:ext cx="8362950" cy="645160"/>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8" name="文本框 7"/>
          <p:cNvSpPr txBox="1"/>
          <p:nvPr/>
        </p:nvSpPr>
        <p:spPr>
          <a:xfrm>
            <a:off x="227965" y="1524000"/>
            <a:ext cx="3747135" cy="460375"/>
          </a:xfrm>
          <a:prstGeom prst="rect">
            <a:avLst/>
          </a:prstGeom>
          <a:noFill/>
        </p:spPr>
        <p:txBody>
          <a:bodyPr wrap="square" rtlCol="0" anchor="t">
            <a:spAutoFit/>
          </a:bodyPr>
          <a:lstStyle/>
          <a:p>
            <a:r>
              <a:rPr lang="zh-CN" altLang="zh-CN" sz="2400"/>
              <a:t>④</a:t>
            </a:r>
            <a:r>
              <a:rPr lang="en-US" sz="2400"/>
              <a:t>ROC与AUC</a:t>
            </a:r>
          </a:p>
        </p:txBody>
      </p:sp>
      <p:sp>
        <p:nvSpPr>
          <p:cNvPr id="3" name="文本框 2"/>
          <p:cNvSpPr txBox="1"/>
          <p:nvPr/>
        </p:nvSpPr>
        <p:spPr>
          <a:xfrm>
            <a:off x="227965" y="1985645"/>
            <a:ext cx="8383905" cy="2861310"/>
          </a:xfrm>
          <a:prstGeom prst="rect">
            <a:avLst/>
          </a:prstGeom>
          <a:noFill/>
        </p:spPr>
        <p:txBody>
          <a:bodyPr wrap="square" rtlCol="0" anchor="t">
            <a:spAutoFit/>
          </a:bodyPr>
          <a:lstStyle/>
          <a:p>
            <a:r>
              <a:rPr lang="zh-CN" altLang="en-US" dirty="0"/>
              <a:t>绘制过程如下：</a:t>
            </a:r>
          </a:p>
          <a:p>
            <a:r>
              <a:rPr lang="zh-CN" altLang="en-US" dirty="0"/>
              <a:t>① </a:t>
            </a:r>
            <a:r>
              <a:rPr lang="zh-CN" altLang="en-US" dirty="0" smtClean="0"/>
              <a:t>给定</a:t>
            </a:r>
            <a:r>
              <a:rPr lang="en-US" altLang="zh-CN" dirty="0" smtClean="0"/>
              <a:t>m</a:t>
            </a:r>
            <a:r>
              <a:rPr lang="en-US" altLang="zh-CN" baseline="30000" dirty="0" smtClean="0"/>
              <a:t>+</a:t>
            </a:r>
            <a:r>
              <a:rPr lang="zh-CN" altLang="en-US" dirty="0" smtClean="0"/>
              <a:t>个</a:t>
            </a:r>
            <a:r>
              <a:rPr lang="zh-CN" altLang="en-US" dirty="0"/>
              <a:t>正例</a:t>
            </a:r>
            <a:r>
              <a:rPr lang="zh-CN" altLang="en-US" dirty="0" smtClean="0"/>
              <a:t>和</a:t>
            </a:r>
            <a:r>
              <a:rPr lang="en-US" altLang="zh-CN" dirty="0" smtClean="0"/>
              <a:t>m</a:t>
            </a:r>
            <a:r>
              <a:rPr lang="en-US" altLang="zh-CN" baseline="30000" dirty="0" smtClean="0"/>
              <a:t>-</a:t>
            </a:r>
            <a:r>
              <a:rPr lang="zh-CN" altLang="en-US" dirty="0" smtClean="0"/>
              <a:t>个</a:t>
            </a:r>
            <a:r>
              <a:rPr lang="zh-CN" altLang="en-US" dirty="0"/>
              <a:t>反例，根据模型预测结果排序。</a:t>
            </a:r>
          </a:p>
          <a:p>
            <a:r>
              <a:rPr lang="zh-CN" altLang="en-US" dirty="0"/>
              <a:t>② 将分类阈值设置为最大，设所有的结果为反例，没有正例。当前点的坐标则为(0, 0)。</a:t>
            </a:r>
          </a:p>
          <a:p>
            <a:r>
              <a:rPr lang="zh-CN" altLang="en-US" dirty="0"/>
              <a:t>③ 每次将序列中的一个提出并划分到正例，设前一点坐标</a:t>
            </a:r>
            <a:r>
              <a:rPr lang="zh-CN" altLang="en-US" dirty="0" smtClean="0"/>
              <a:t>为</a:t>
            </a:r>
            <a:r>
              <a:rPr lang="en-US" altLang="zh-CN" dirty="0" smtClean="0"/>
              <a:t>(</a:t>
            </a:r>
            <a:r>
              <a:rPr lang="en-US" altLang="zh-CN" dirty="0" err="1" smtClean="0"/>
              <a:t>x,y</a:t>
            </a:r>
            <a:r>
              <a:rPr lang="en-US" altLang="zh-CN" dirty="0" smtClean="0"/>
              <a:t>)</a:t>
            </a:r>
            <a:r>
              <a:rPr lang="zh-CN" altLang="en-US" dirty="0" smtClean="0"/>
              <a:t>。</a:t>
            </a:r>
            <a:r>
              <a:rPr lang="zh-CN" altLang="en-US" dirty="0"/>
              <a:t>当该点为真正例，则该点坐标记</a:t>
            </a:r>
            <a:r>
              <a:rPr lang="zh-CN" altLang="en-US" dirty="0" smtClean="0"/>
              <a:t>为</a:t>
            </a:r>
            <a:r>
              <a:rPr lang="en-US" altLang="zh-CN" dirty="0" smtClean="0"/>
              <a:t>(x,y+1/m</a:t>
            </a:r>
            <a:r>
              <a:rPr lang="en-US" altLang="zh-CN" baseline="30000" dirty="0"/>
              <a:t> +</a:t>
            </a:r>
            <a:r>
              <a:rPr lang="en-US" altLang="zh-CN" dirty="0" smtClean="0"/>
              <a:t>)</a:t>
            </a:r>
            <a:r>
              <a:rPr lang="zh-CN" altLang="en-US" dirty="0" smtClean="0"/>
              <a:t>，</a:t>
            </a:r>
            <a:r>
              <a:rPr lang="zh-CN" altLang="en-US" dirty="0"/>
              <a:t>若为反正例，则记</a:t>
            </a:r>
            <a:r>
              <a:rPr lang="zh-CN" altLang="en-US" dirty="0" smtClean="0"/>
              <a:t>为</a:t>
            </a:r>
            <a:r>
              <a:rPr lang="en-US" altLang="zh-CN" dirty="0" smtClean="0"/>
              <a:t>(x+1/</a:t>
            </a:r>
            <a:r>
              <a:rPr lang="en-US" altLang="zh-CN" dirty="0" err="1" smtClean="0"/>
              <a:t>m</a:t>
            </a:r>
            <a:r>
              <a:rPr lang="en-US" altLang="zh-CN" baseline="30000" dirty="0" err="1"/>
              <a:t>+</a:t>
            </a:r>
            <a:r>
              <a:rPr lang="en-US" altLang="zh-CN" dirty="0" err="1" smtClean="0"/>
              <a:t>,y</a:t>
            </a:r>
            <a:r>
              <a:rPr lang="en-US" altLang="zh-CN" dirty="0" smtClean="0"/>
              <a:t>)</a:t>
            </a:r>
            <a:r>
              <a:rPr lang="zh-CN" altLang="en-US" dirty="0" smtClean="0"/>
              <a:t>。</a:t>
            </a:r>
            <a:endParaRPr lang="zh-CN" altLang="en-US" dirty="0"/>
          </a:p>
          <a:p>
            <a:r>
              <a:rPr lang="zh-CN" altLang="en-US" dirty="0"/>
              <a:t>④ 重复③，直至所有点都被划分为正例，即最后一点坐标为(1, 1)。</a:t>
            </a:r>
          </a:p>
          <a:p>
            <a:r>
              <a:rPr lang="zh-CN" altLang="en-US" dirty="0"/>
              <a:t>     </a:t>
            </a:r>
            <a:r>
              <a:rPr lang="zh-CN" altLang="en-US" dirty="0" smtClean="0"/>
              <a:t>从</a:t>
            </a:r>
            <a:r>
              <a:rPr lang="zh-CN" altLang="en-US" dirty="0"/>
              <a:t>图</a:t>
            </a:r>
            <a:r>
              <a:rPr lang="zh-CN" altLang="en-US" dirty="0" smtClean="0"/>
              <a:t>判断分类好坏</a:t>
            </a:r>
            <a:r>
              <a:rPr lang="zh-CN" altLang="en-US" dirty="0"/>
              <a:t>的</a:t>
            </a:r>
            <a:r>
              <a:rPr lang="zh-CN" altLang="en-US" dirty="0" smtClean="0"/>
              <a:t>标准与P</a:t>
            </a:r>
            <a:r>
              <a:rPr lang="zh-CN" altLang="en-US" dirty="0"/>
              <a:t>-R图极其类似，其判断</a:t>
            </a:r>
            <a:r>
              <a:rPr lang="zh-CN" altLang="en-US" dirty="0" smtClean="0"/>
              <a:t>依据为ROC</a:t>
            </a:r>
            <a:r>
              <a:rPr lang="zh-CN" altLang="en-US" dirty="0"/>
              <a:t>曲线下面积(Area Under ROC Curve，AUC)</a:t>
            </a:r>
            <a:r>
              <a:rPr lang="zh-CN" altLang="en-US" dirty="0" smtClean="0"/>
              <a:t>。</a:t>
            </a:r>
            <a:r>
              <a:rPr lang="en-US" altLang="zh-CN" dirty="0" smtClean="0"/>
              <a:t>AUC</a:t>
            </a:r>
            <a:r>
              <a:rPr lang="zh-CN" altLang="en-US" dirty="0" smtClean="0"/>
              <a:t>越</a:t>
            </a:r>
            <a:r>
              <a:rPr lang="zh-CN" altLang="en-US" dirty="0"/>
              <a:t>大表示性能越好。因为点都是离散的，</a:t>
            </a:r>
            <a:r>
              <a:rPr lang="zh-CN" altLang="en-US" dirty="0" smtClean="0"/>
              <a:t>所以利用</a:t>
            </a:r>
            <a:r>
              <a:rPr lang="zh-CN" altLang="en-US" dirty="0"/>
              <a:t>求和的方式求得面积，公式如下：</a:t>
            </a:r>
          </a:p>
        </p:txBody>
      </p:sp>
      <p:pic>
        <p:nvPicPr>
          <p:cNvPr id="5" name="图片 4"/>
          <p:cNvPicPr>
            <a:picLocks noChangeAspect="1"/>
          </p:cNvPicPr>
          <p:nvPr/>
        </p:nvPicPr>
        <p:blipFill>
          <a:blip r:embed="rId2"/>
          <a:stretch>
            <a:fillRect/>
          </a:stretch>
        </p:blipFill>
        <p:spPr>
          <a:xfrm>
            <a:off x="2133600" y="4908878"/>
            <a:ext cx="4245973" cy="995533"/>
          </a:xfrm>
          <a:prstGeom prst="rect">
            <a:avLst/>
          </a:prstGeom>
        </p:spPr>
      </p:pic>
      <p:sp>
        <p:nvSpPr>
          <p:cNvPr id="10" name="文本框 9"/>
          <p:cNvSpPr txBox="1"/>
          <p:nvPr/>
        </p:nvSpPr>
        <p:spPr>
          <a:xfrm>
            <a:off x="246380" y="5867400"/>
            <a:ext cx="8753475" cy="553085"/>
          </a:xfrm>
          <a:prstGeom prst="rect">
            <a:avLst/>
          </a:prstGeom>
          <a:noFill/>
        </p:spPr>
        <p:txBody>
          <a:bodyPr wrap="square" rtlCol="0" anchor="t">
            <a:spAutoFit/>
          </a:bodyPr>
          <a:lstStyle/>
          <a:p>
            <a:pPr>
              <a:lnSpc>
                <a:spcPct val="150000"/>
              </a:lnSpc>
            </a:pPr>
            <a:r>
              <a:rPr lang="en-US" altLang="zh-CN" sz="2000" dirty="0"/>
              <a:t>   </a:t>
            </a:r>
            <a:r>
              <a:rPr lang="zh-CN" altLang="en-US" sz="2000" dirty="0"/>
              <a:t>除此之外，还有均方误差、根均方误差、绝对百分比误差等。</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36</a:t>
            </a:fld>
            <a:endParaRPr lang="en-US" altLang="ja-JP"/>
          </a:p>
        </p:txBody>
      </p:sp>
      <p:sp>
        <p:nvSpPr>
          <p:cNvPr id="3" name="文本框 2"/>
          <p:cNvSpPr txBox="1"/>
          <p:nvPr/>
        </p:nvSpPr>
        <p:spPr>
          <a:xfrm>
            <a:off x="283845" y="981075"/>
            <a:ext cx="8437245" cy="645160"/>
          </a:xfrm>
          <a:prstGeom prst="rect">
            <a:avLst/>
          </a:prstGeom>
          <a:solidFill>
            <a:schemeClr val="bg1"/>
          </a:solidFill>
        </p:spPr>
        <p:txBody>
          <a:bodyPr wrap="square" rtlCol="0" anchor="t">
            <a:spAutoFit/>
          </a:bodyPr>
          <a:lstStyle/>
          <a:p>
            <a:pPr algn="l">
              <a:lnSpc>
                <a:spcPct val="150000"/>
              </a:lnSpc>
            </a:pPr>
            <a:r>
              <a:rPr lang="en-US" altLang="zh-CN" sz="2400">
                <a:sym typeface="+mn-ea"/>
              </a:rPr>
              <a:t>2</a:t>
            </a:r>
            <a:r>
              <a:rPr lang="zh-CN" altLang="en-US" sz="2400">
                <a:sym typeface="+mn-ea"/>
              </a:rPr>
              <a:t>）模型评估方法</a:t>
            </a:r>
            <a:endParaRPr lang="zh-CN" altLang="en-US" sz="2400"/>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457200" y="1828800"/>
            <a:ext cx="4751705" cy="460375"/>
          </a:xfrm>
          <a:prstGeom prst="rect">
            <a:avLst/>
          </a:prstGeom>
          <a:noFill/>
        </p:spPr>
        <p:txBody>
          <a:bodyPr wrap="square" rtlCol="0" anchor="t">
            <a:spAutoFit/>
          </a:bodyPr>
          <a:lstStyle/>
          <a:p>
            <a:r>
              <a:rPr lang="zh-CN" altLang="en-US" sz="2400" b="1"/>
              <a:t> </a:t>
            </a:r>
            <a:r>
              <a:rPr lang="zh-CN" altLang="zh-CN" sz="2400" b="1"/>
              <a:t>留出法（</a:t>
            </a:r>
            <a:r>
              <a:rPr lang="zh-CN" altLang="en-US" sz="2400" b="1"/>
              <a:t>Holdout检验）</a:t>
            </a:r>
          </a:p>
        </p:txBody>
      </p:sp>
      <p:sp>
        <p:nvSpPr>
          <p:cNvPr id="5" name="文本框 4"/>
          <p:cNvSpPr txBox="1"/>
          <p:nvPr/>
        </p:nvSpPr>
        <p:spPr>
          <a:xfrm>
            <a:off x="408305" y="2286000"/>
            <a:ext cx="8328025" cy="2553335"/>
          </a:xfrm>
          <a:prstGeom prst="rect">
            <a:avLst/>
          </a:prstGeom>
          <a:noFill/>
        </p:spPr>
        <p:txBody>
          <a:bodyPr wrap="square" rtlCol="0" anchor="t">
            <a:spAutoFit/>
          </a:bodyPr>
          <a:lstStyle/>
          <a:p>
            <a:r>
              <a:rPr lang="en-US" altLang="zh-CN" sz="2000" dirty="0"/>
              <a:t>    </a:t>
            </a:r>
            <a:r>
              <a:rPr lang="zh-CN" altLang="en-US" sz="2000" dirty="0" smtClean="0"/>
              <a:t>Holdout</a:t>
            </a:r>
            <a:r>
              <a:rPr lang="zh-CN" altLang="en-US" sz="2000" dirty="0"/>
              <a:t>检验是最简单也是最直接的验证方法，它将原始的样本随机划分为训练集</a:t>
            </a:r>
            <a:r>
              <a:rPr lang="en-US" altLang="zh-CN" sz="2000" dirty="0"/>
              <a:t>S</a:t>
            </a:r>
            <a:r>
              <a:rPr lang="zh-CN" altLang="en-US" sz="2000" dirty="0"/>
              <a:t>和验证集</a:t>
            </a:r>
            <a:r>
              <a:rPr lang="en-US" altLang="zh-CN" sz="2000" dirty="0"/>
              <a:t>T</a:t>
            </a:r>
            <a:r>
              <a:rPr lang="zh-CN" altLang="en-US" sz="2000" dirty="0"/>
              <a:t>两部分。在</a:t>
            </a:r>
            <a:r>
              <a:rPr lang="en-US" altLang="zh-CN" sz="2000" dirty="0"/>
              <a:t>S</a:t>
            </a:r>
            <a:r>
              <a:rPr lang="zh-CN" altLang="en-US" sz="2000" dirty="0"/>
              <a:t>上训练出模型后，用</a:t>
            </a:r>
            <a:r>
              <a:rPr lang="en-US" altLang="zh-CN" sz="2000" dirty="0"/>
              <a:t>T</a:t>
            </a:r>
            <a:r>
              <a:rPr lang="zh-CN" altLang="en-US" sz="2000" dirty="0"/>
              <a:t>来评估其测试误差，作为对泛化误差的估计。</a:t>
            </a:r>
          </a:p>
          <a:p>
            <a:r>
              <a:rPr lang="en-US" altLang="zh-CN" sz="2000" dirty="0"/>
              <a:t>    </a:t>
            </a:r>
            <a:r>
              <a:rPr lang="zh-CN" altLang="en-US" sz="2000" dirty="0" smtClean="0"/>
              <a:t>需要</a:t>
            </a:r>
            <a:r>
              <a:rPr lang="zh-CN" altLang="en-US" sz="2000" dirty="0"/>
              <a:t>注意的是，训练</a:t>
            </a:r>
            <a:r>
              <a:rPr lang="en-US" altLang="zh-CN" sz="2000" dirty="0"/>
              <a:t>/</a:t>
            </a:r>
            <a:r>
              <a:rPr lang="zh-CN" altLang="en-US" sz="2000" dirty="0"/>
              <a:t>测试集的划分要尽可能保持数据分布的一致性，避免因数据划分过程引入额外的偏差而对最终结果产生影响。例如在训练集和测试集中正例和反例的比例类似。</a:t>
            </a:r>
          </a:p>
          <a:p>
            <a:r>
              <a:rPr lang="en-US" altLang="zh-CN" sz="2000" dirty="0"/>
              <a:t>    </a:t>
            </a:r>
            <a:r>
              <a:rPr lang="zh-CN" altLang="en-US" sz="2000" dirty="0" smtClean="0"/>
              <a:t>另</a:t>
            </a:r>
            <a:r>
              <a:rPr lang="zh-CN" altLang="en-US" sz="2000" dirty="0"/>
              <a:t>一个需注意的问题是，即便在给定训练</a:t>
            </a:r>
            <a:r>
              <a:rPr lang="en-US" altLang="zh-CN" sz="2000" dirty="0"/>
              <a:t>/</a:t>
            </a:r>
            <a:r>
              <a:rPr lang="zh-CN" altLang="en-US" sz="2000" dirty="0"/>
              <a:t>测试集的样本比例后，仍存在多种划分方式对初始数据集</a:t>
            </a:r>
            <a:r>
              <a:rPr lang="en-US" altLang="zh-CN" sz="2000" dirty="0"/>
              <a:t>D</a:t>
            </a:r>
            <a:r>
              <a:rPr lang="zh-CN" altLang="en-US" sz="2000" dirty="0"/>
              <a:t>进行分隔。</a:t>
            </a:r>
          </a:p>
        </p:txBody>
      </p:sp>
      <p:sp>
        <p:nvSpPr>
          <p:cNvPr id="7" name="文本框 6"/>
          <p:cNvSpPr txBox="1"/>
          <p:nvPr/>
        </p:nvSpPr>
        <p:spPr>
          <a:xfrm>
            <a:off x="506095" y="4917440"/>
            <a:ext cx="2711450" cy="368300"/>
          </a:xfrm>
          <a:prstGeom prst="rect">
            <a:avLst/>
          </a:prstGeom>
          <a:noFill/>
        </p:spPr>
        <p:txBody>
          <a:bodyPr wrap="none" rtlCol="0">
            <a:spAutoFit/>
          </a:bodyPr>
          <a:lstStyle/>
          <a:p>
            <a:r>
              <a:rPr lang="zh-CN" altLang="en-US" b="1">
                <a:solidFill>
                  <a:srgbClr val="0070C0"/>
                </a:solidFill>
              </a:rPr>
              <a:t>该评估方法存在的问题：</a:t>
            </a:r>
          </a:p>
        </p:txBody>
      </p:sp>
      <p:sp>
        <p:nvSpPr>
          <p:cNvPr id="10" name="文本框 9"/>
          <p:cNvSpPr txBox="1"/>
          <p:nvPr/>
        </p:nvSpPr>
        <p:spPr>
          <a:xfrm>
            <a:off x="408305" y="5257800"/>
            <a:ext cx="8559800" cy="1198880"/>
          </a:xfrm>
          <a:prstGeom prst="rect">
            <a:avLst/>
          </a:prstGeom>
          <a:noFill/>
        </p:spPr>
        <p:txBody>
          <a:bodyPr wrap="square" rtlCol="0">
            <a:spAutoFit/>
          </a:bodyPr>
          <a:lstStyle/>
          <a:p>
            <a:r>
              <a:rPr lang="zh-CN" altLang="en-US" dirty="0" smtClean="0"/>
              <a:t>    若</a:t>
            </a:r>
            <a:r>
              <a:rPr lang="zh-CN" altLang="en-US" dirty="0"/>
              <a:t>令训练集</a:t>
            </a:r>
            <a:r>
              <a:rPr lang="en-US" altLang="zh-CN" dirty="0"/>
              <a:t>S</a:t>
            </a:r>
            <a:r>
              <a:rPr lang="zh-CN" altLang="en-US" dirty="0"/>
              <a:t>包含</a:t>
            </a:r>
            <a:r>
              <a:rPr lang="zh-CN" altLang="en-US" dirty="0" smtClean="0"/>
              <a:t>绝大多数样本，</a:t>
            </a:r>
            <a:r>
              <a:rPr lang="zh-CN" altLang="en-US" dirty="0"/>
              <a:t>则训练出的模型可能更接近于</a:t>
            </a:r>
            <a:r>
              <a:rPr lang="en-US" altLang="zh-CN" dirty="0"/>
              <a:t>D</a:t>
            </a:r>
            <a:r>
              <a:rPr lang="zh-CN" altLang="en-US" dirty="0"/>
              <a:t>训练出的模型，但由于</a:t>
            </a:r>
            <a:r>
              <a:rPr lang="en-US" altLang="zh-CN" dirty="0"/>
              <a:t>T</a:t>
            </a:r>
            <a:r>
              <a:rPr lang="zh-CN" altLang="en-US" dirty="0"/>
              <a:t>比较小，评估结果不够准确；若令测试集</a:t>
            </a:r>
            <a:r>
              <a:rPr lang="en-US" altLang="zh-CN" dirty="0"/>
              <a:t>T</a:t>
            </a:r>
            <a:r>
              <a:rPr lang="zh-CN" altLang="en-US" dirty="0"/>
              <a:t>多包含一些样本，则训练集</a:t>
            </a:r>
            <a:r>
              <a:rPr lang="en-US" altLang="zh-CN" dirty="0"/>
              <a:t>S</a:t>
            </a:r>
            <a:r>
              <a:rPr lang="zh-CN" altLang="en-US" dirty="0"/>
              <a:t>和</a:t>
            </a:r>
            <a:r>
              <a:rPr lang="en-US" altLang="zh-CN" dirty="0"/>
              <a:t>D</a:t>
            </a:r>
            <a:r>
              <a:rPr lang="zh-CN" altLang="en-US" dirty="0"/>
              <a:t>差别更大了，被评估的模型与用</a:t>
            </a:r>
            <a:r>
              <a:rPr lang="en-US" altLang="zh-CN" dirty="0"/>
              <a:t>D</a:t>
            </a:r>
            <a:r>
              <a:rPr lang="zh-CN" altLang="en-US" dirty="0"/>
              <a:t>训练出的模型相比可能有较大差别，从而降低了评估结果的保真性。</a:t>
            </a: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37</a:t>
            </a:fld>
            <a:endParaRPr lang="en-US" altLang="ja-JP"/>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6" name="文本框 5"/>
          <p:cNvSpPr txBox="1"/>
          <p:nvPr/>
        </p:nvSpPr>
        <p:spPr>
          <a:xfrm>
            <a:off x="228600" y="914400"/>
            <a:ext cx="2540000" cy="460375"/>
          </a:xfrm>
          <a:prstGeom prst="rect">
            <a:avLst/>
          </a:prstGeom>
          <a:noFill/>
        </p:spPr>
        <p:txBody>
          <a:bodyPr wrap="square" rtlCol="0" anchor="t">
            <a:spAutoFit/>
          </a:bodyPr>
          <a:lstStyle/>
          <a:p>
            <a:r>
              <a:rPr lang="zh-CN" altLang="en-US" sz="2400" b="1"/>
              <a:t>交叉验证</a:t>
            </a:r>
          </a:p>
        </p:txBody>
      </p:sp>
      <p:sp>
        <p:nvSpPr>
          <p:cNvPr id="9" name="文本框 8"/>
          <p:cNvSpPr txBox="1"/>
          <p:nvPr/>
        </p:nvSpPr>
        <p:spPr>
          <a:xfrm>
            <a:off x="133350" y="1447800"/>
            <a:ext cx="8877300" cy="2245360"/>
          </a:xfrm>
          <a:prstGeom prst="rect">
            <a:avLst/>
          </a:prstGeom>
          <a:noFill/>
        </p:spPr>
        <p:txBody>
          <a:bodyPr wrap="square" rtlCol="0" anchor="t">
            <a:spAutoFit/>
          </a:bodyPr>
          <a:lstStyle/>
          <a:p>
            <a:pPr algn="just"/>
            <a:r>
              <a:rPr lang="zh-CN" altLang="en-US" sz="2000" dirty="0" smtClean="0"/>
              <a:t>    首先</a:t>
            </a:r>
            <a:r>
              <a:rPr lang="zh-CN" altLang="en-US" sz="2000" dirty="0"/>
              <a:t>将全部样本划分成K个大小相等的样本子集，每个子集都尽可能保持数据分布的一致性，即从</a:t>
            </a:r>
            <a:r>
              <a:rPr lang="en-US" altLang="zh-CN" sz="2000" dirty="0"/>
              <a:t>D</a:t>
            </a:r>
            <a:r>
              <a:rPr lang="zh-CN" altLang="en-US" sz="2000" dirty="0"/>
              <a:t>中通过分层采样得到，然后每次用</a:t>
            </a:r>
            <a:r>
              <a:rPr lang="en-US" altLang="zh-CN" sz="2000" dirty="0"/>
              <a:t>K-1</a:t>
            </a:r>
            <a:r>
              <a:rPr lang="zh-CN" altLang="en-US" sz="2000" dirty="0"/>
              <a:t>个子集的并集作为训练集，余下的那个子集作为测试集，这样就可以获得</a:t>
            </a:r>
            <a:r>
              <a:rPr lang="en-US" altLang="zh-CN" sz="2000" dirty="0"/>
              <a:t>K</a:t>
            </a:r>
            <a:r>
              <a:rPr lang="zh-CN" altLang="en-US" sz="2000" dirty="0"/>
              <a:t>组训练集</a:t>
            </a:r>
            <a:r>
              <a:rPr lang="en-US" altLang="zh-CN" sz="2000" dirty="0"/>
              <a:t>/</a:t>
            </a:r>
            <a:r>
              <a:rPr lang="zh-CN" altLang="en-US" sz="2000" dirty="0"/>
              <a:t>测试集，从而可进行</a:t>
            </a:r>
            <a:r>
              <a:rPr lang="en-US" altLang="zh-CN" sz="2000" dirty="0"/>
              <a:t>K</a:t>
            </a:r>
            <a:r>
              <a:rPr lang="zh-CN" altLang="en-US" sz="2000" dirty="0"/>
              <a:t>次训练和测试，最终返回的是</a:t>
            </a:r>
            <a:r>
              <a:rPr lang="en-US" altLang="zh-CN" sz="2000" dirty="0"/>
              <a:t>K</a:t>
            </a:r>
            <a:r>
              <a:rPr lang="zh-CN" altLang="en-US" sz="2000" dirty="0"/>
              <a:t>个测试结果的均值</a:t>
            </a:r>
            <a:r>
              <a:rPr lang="zh-CN" altLang="en-US" sz="2000" dirty="0" smtClean="0"/>
              <a:t>。</a:t>
            </a:r>
            <a:endParaRPr lang="en-US" altLang="zh-CN" sz="2000" dirty="0" smtClean="0"/>
          </a:p>
          <a:p>
            <a:pPr algn="just"/>
            <a:r>
              <a:rPr lang="zh-CN" altLang="en-US" sz="2000" dirty="0" smtClean="0"/>
              <a:t>    显然</a:t>
            </a:r>
            <a:r>
              <a:rPr lang="zh-CN" altLang="en-US" sz="2000" dirty="0"/>
              <a:t>，交叉验证法评估结果的稳定性和保真性在很大程度上取决于</a:t>
            </a:r>
            <a:r>
              <a:rPr lang="en-US" altLang="zh-CN" sz="2000" dirty="0"/>
              <a:t>K</a:t>
            </a:r>
            <a:r>
              <a:rPr lang="zh-CN" altLang="en-US" sz="2000" dirty="0"/>
              <a:t>的取值，为强调这一点，通常把交叉验证称为</a:t>
            </a:r>
            <a:r>
              <a:rPr lang="en-US" altLang="zh-CN" sz="2000" dirty="0"/>
              <a:t>“K</a:t>
            </a:r>
            <a:r>
              <a:rPr lang="zh-CN" altLang="en-US" sz="2000" dirty="0"/>
              <a:t>折交叉验证</a:t>
            </a:r>
            <a:r>
              <a:rPr lang="en-US" altLang="zh-CN" sz="2000" dirty="0"/>
              <a:t>”</a:t>
            </a:r>
            <a:r>
              <a:rPr lang="zh-CN" altLang="en-US" sz="2000" dirty="0"/>
              <a:t>，</a:t>
            </a:r>
            <a:r>
              <a:rPr lang="en-US" altLang="zh-CN" sz="2000" dirty="0"/>
              <a:t>K</a:t>
            </a:r>
            <a:r>
              <a:rPr lang="zh-CN" altLang="en-US" sz="2000" dirty="0"/>
              <a:t>的最常取值为</a:t>
            </a:r>
            <a:r>
              <a:rPr lang="en-US" altLang="zh-CN" sz="2000" dirty="0"/>
              <a:t>10</a:t>
            </a:r>
            <a:r>
              <a:rPr lang="zh-CN" altLang="en-US" sz="2000" dirty="0"/>
              <a:t>，称为</a:t>
            </a:r>
            <a:r>
              <a:rPr lang="en-US" altLang="zh-CN" sz="2000" dirty="0"/>
              <a:t>10</a:t>
            </a:r>
            <a:r>
              <a:rPr lang="zh-CN" altLang="en-US" sz="2000" dirty="0"/>
              <a:t>折交叉验证，其它常取的</a:t>
            </a:r>
            <a:r>
              <a:rPr lang="en-US" altLang="zh-CN" sz="2000" dirty="0"/>
              <a:t>K</a:t>
            </a:r>
            <a:r>
              <a:rPr lang="zh-CN" altLang="en-US" sz="2000" dirty="0"/>
              <a:t>值有</a:t>
            </a:r>
            <a:r>
              <a:rPr lang="en-US" altLang="zh-CN" sz="2000" dirty="0"/>
              <a:t>5</a:t>
            </a:r>
            <a:r>
              <a:rPr lang="zh-CN" altLang="en-US" sz="2000" dirty="0"/>
              <a:t>，</a:t>
            </a:r>
            <a:r>
              <a:rPr lang="en-US" altLang="zh-CN" sz="2000" dirty="0"/>
              <a:t>20</a:t>
            </a:r>
            <a:r>
              <a:rPr lang="zh-CN" altLang="en-US" sz="2000" dirty="0"/>
              <a:t>等。</a:t>
            </a:r>
          </a:p>
        </p:txBody>
      </p:sp>
      <p:pic>
        <p:nvPicPr>
          <p:cNvPr id="100" name="图片 99"/>
          <p:cNvPicPr/>
          <p:nvPr/>
        </p:nvPicPr>
        <p:blipFill>
          <a:blip r:embed="rId3"/>
          <a:stretch>
            <a:fillRect/>
          </a:stretch>
        </p:blipFill>
        <p:spPr>
          <a:xfrm>
            <a:off x="609600" y="3766185"/>
            <a:ext cx="7308850" cy="3021330"/>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38</a:t>
            </a:fld>
            <a:endParaRPr lang="en-US" altLang="ja-JP"/>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6" name="文本框 5"/>
          <p:cNvSpPr txBox="1"/>
          <p:nvPr/>
        </p:nvSpPr>
        <p:spPr>
          <a:xfrm>
            <a:off x="228600" y="914400"/>
            <a:ext cx="2540000" cy="460375"/>
          </a:xfrm>
          <a:prstGeom prst="rect">
            <a:avLst/>
          </a:prstGeom>
          <a:noFill/>
        </p:spPr>
        <p:txBody>
          <a:bodyPr wrap="square" rtlCol="0" anchor="t">
            <a:spAutoFit/>
          </a:bodyPr>
          <a:lstStyle/>
          <a:p>
            <a:r>
              <a:rPr lang="zh-CN" altLang="en-US" sz="2400" b="1"/>
              <a:t>留一法</a:t>
            </a:r>
          </a:p>
        </p:txBody>
      </p:sp>
      <p:sp>
        <p:nvSpPr>
          <p:cNvPr id="5" name="文本框 4"/>
          <p:cNvSpPr txBox="1"/>
          <p:nvPr/>
        </p:nvSpPr>
        <p:spPr>
          <a:xfrm>
            <a:off x="189865" y="1499870"/>
            <a:ext cx="8573135" cy="33229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altLang="zh-CN" sz="2000" dirty="0"/>
              <a:t>        </a:t>
            </a:r>
            <a:r>
              <a:rPr lang="zh-CN" altLang="en-US" sz="2000" dirty="0"/>
              <a:t>留一法是交叉验证法的一个特例，是将数据集</a:t>
            </a:r>
            <a:r>
              <a:rPr lang="en-US" altLang="zh-CN" sz="2000" dirty="0"/>
              <a:t>D</a:t>
            </a:r>
            <a:r>
              <a:rPr lang="zh-CN" altLang="en-US" sz="2000" dirty="0"/>
              <a:t>中包含的</a:t>
            </a:r>
            <a:r>
              <a:rPr lang="en-US" altLang="zh-CN" sz="2000" dirty="0"/>
              <a:t>m</a:t>
            </a:r>
            <a:r>
              <a:rPr lang="zh-CN" altLang="en-US" sz="2000" dirty="0"/>
              <a:t>个样本分为</a:t>
            </a:r>
            <a:r>
              <a:rPr lang="en-US" altLang="zh-CN" sz="2000" dirty="0"/>
              <a:t>m</a:t>
            </a:r>
            <a:r>
              <a:rPr lang="zh-CN" altLang="en-US" sz="2000" dirty="0" smtClean="0"/>
              <a:t>份。留</a:t>
            </a:r>
            <a:r>
              <a:rPr lang="zh-CN" altLang="en-US" sz="2000" dirty="0"/>
              <a:t>一法不受随机样本划分方式的影响，因为</a:t>
            </a:r>
            <a:r>
              <a:rPr lang="en-US" altLang="zh-CN" sz="2000" dirty="0"/>
              <a:t>m</a:t>
            </a:r>
            <a:r>
              <a:rPr lang="zh-CN" altLang="en-US" sz="2000" dirty="0"/>
              <a:t>个样本划分为</a:t>
            </a:r>
            <a:r>
              <a:rPr lang="en-US" altLang="zh-CN" sz="2000" dirty="0"/>
              <a:t>m</a:t>
            </a:r>
            <a:r>
              <a:rPr lang="zh-CN" altLang="en-US" sz="2000" dirty="0"/>
              <a:t>份只有一种划分方法，留一法使用的训练集与初始数据集相比只少了一个样本，这使得在绝大多数情况下，留一法中被实际评估的模型与期望评估的用</a:t>
            </a:r>
            <a:r>
              <a:rPr lang="en-US" altLang="zh-CN" sz="2000" dirty="0"/>
              <a:t>D</a:t>
            </a:r>
            <a:r>
              <a:rPr lang="zh-CN" altLang="en-US" sz="2000" dirty="0"/>
              <a:t>训练出的模型很相似，因此留一法的评估结果往往被认为比较准确</a:t>
            </a:r>
            <a:r>
              <a:rPr lang="zh-CN" altLang="en-US" sz="2000" dirty="0" smtClean="0"/>
              <a:t>。</a:t>
            </a:r>
            <a:endParaRPr lang="en-US" altLang="zh-CN" sz="2000" dirty="0" smtClean="0"/>
          </a:p>
          <a:p>
            <a:pPr algn="just">
              <a:lnSpc>
                <a:spcPct val="150000"/>
              </a:lnSpc>
            </a:pPr>
            <a:r>
              <a:rPr lang="zh-CN" altLang="en-US" sz="2000" dirty="0" smtClean="0"/>
              <a:t>    留</a:t>
            </a:r>
            <a:r>
              <a:rPr lang="zh-CN" altLang="en-US" sz="2000" dirty="0"/>
              <a:t>一</a:t>
            </a:r>
            <a:r>
              <a:rPr lang="zh-CN" altLang="en-US" sz="2000" dirty="0" smtClean="0"/>
              <a:t>法的缺点</a:t>
            </a:r>
            <a:r>
              <a:rPr lang="zh-CN" altLang="en-US" sz="2000" dirty="0"/>
              <a:t>：在数据集大时，训练</a:t>
            </a:r>
            <a:r>
              <a:rPr lang="en-US" altLang="zh-CN" sz="2000" dirty="0"/>
              <a:t>m</a:t>
            </a:r>
            <a:r>
              <a:rPr lang="zh-CN" altLang="en-US" sz="2000" dirty="0"/>
              <a:t>个模型的计算开销可能是难以忍受的，另外，留一法的评估结果也未必永远比其他评估方法准确。</a:t>
            </a: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39</a:t>
            </a:fld>
            <a:endParaRPr lang="en-US" altLang="ja-JP"/>
          </a:p>
        </p:txBody>
      </p:sp>
      <p:sp>
        <p:nvSpPr>
          <p:cNvPr id="10" name="文本框 9"/>
          <p:cNvSpPr txBox="1"/>
          <p:nvPr/>
        </p:nvSpPr>
        <p:spPr>
          <a:xfrm>
            <a:off x="304800" y="914400"/>
            <a:ext cx="2540000" cy="460375"/>
          </a:xfrm>
          <a:prstGeom prst="rect">
            <a:avLst/>
          </a:prstGeom>
          <a:noFill/>
        </p:spPr>
        <p:txBody>
          <a:bodyPr wrap="square" rtlCol="0" anchor="t">
            <a:spAutoFit/>
          </a:bodyPr>
          <a:lstStyle/>
          <a:p>
            <a:r>
              <a:rPr lang="zh-CN" altLang="en-US" sz="2400" b="1"/>
              <a:t>自助法</a:t>
            </a:r>
          </a:p>
        </p:txBody>
      </p:sp>
      <p:sp>
        <p:nvSpPr>
          <p:cNvPr id="11" name="文本框 10"/>
          <p:cNvSpPr txBox="1"/>
          <p:nvPr/>
        </p:nvSpPr>
        <p:spPr>
          <a:xfrm>
            <a:off x="457200" y="1450975"/>
            <a:ext cx="8458835" cy="469265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en-US" altLang="zh-CN" sz="1800" dirty="0"/>
              <a:t>    </a:t>
            </a:r>
            <a:r>
              <a:rPr lang="zh-CN" altLang="en-US" sz="1900" dirty="0" smtClean="0"/>
              <a:t>不管</a:t>
            </a:r>
            <a:r>
              <a:rPr lang="zh-CN" altLang="en-US" sz="1900" dirty="0"/>
              <a:t>是留出法还是交叉验证，都是基于划分训练集和测试集的方法进行模型评估</a:t>
            </a:r>
            <a:r>
              <a:rPr lang="zh-CN" altLang="en-US" sz="1900" dirty="0" smtClean="0"/>
              <a:t>的。然而</a:t>
            </a:r>
            <a:r>
              <a:rPr lang="zh-CN" altLang="en-US" sz="1900" dirty="0"/>
              <a:t>，当样本规模较小时，将样本集进行划分会让训练集进一步减少，这可能会影响模型训练效果，自助法是可以维持训练集样本规模的验证</a:t>
            </a:r>
            <a:r>
              <a:rPr lang="zh-CN" altLang="en-US" sz="1900" dirty="0" smtClean="0"/>
              <a:t>方法。</a:t>
            </a:r>
            <a:endParaRPr lang="zh-CN" altLang="en-US" sz="1900" dirty="0"/>
          </a:p>
          <a:p>
            <a:endParaRPr lang="zh-CN" altLang="en-US" sz="1900" dirty="0"/>
          </a:p>
          <a:p>
            <a:r>
              <a:rPr lang="en-US" altLang="zh-CN" sz="1900" dirty="0"/>
              <a:t>    </a:t>
            </a:r>
            <a:r>
              <a:rPr lang="zh-CN" altLang="en-US" sz="1900" dirty="0" smtClean="0"/>
              <a:t>自助法</a:t>
            </a:r>
            <a:r>
              <a:rPr lang="zh-CN" altLang="en-US" sz="1900" dirty="0"/>
              <a:t>是基于自助采样法的检验方法，给定包含</a:t>
            </a:r>
            <a:r>
              <a:rPr lang="en-US" altLang="zh-CN" sz="1900" dirty="0"/>
              <a:t>m</a:t>
            </a:r>
            <a:r>
              <a:rPr lang="zh-CN" altLang="en-US" sz="1900" dirty="0"/>
              <a:t>个样本的数据集</a:t>
            </a:r>
            <a:r>
              <a:rPr lang="en-US" altLang="zh-CN" sz="1900" dirty="0"/>
              <a:t>D</a:t>
            </a:r>
            <a:r>
              <a:rPr lang="zh-CN" altLang="en-US" sz="1900" dirty="0"/>
              <a:t>，我们对它进行采样产生数据集</a:t>
            </a:r>
            <a:r>
              <a:rPr lang="en-US" altLang="zh-CN" sz="1900" dirty="0"/>
              <a:t>D</a:t>
            </a:r>
            <a:r>
              <a:rPr lang="en-US" altLang="zh-CN" sz="1900" dirty="0">
                <a:sym typeface="+mn-ea"/>
              </a:rPr>
              <a:t>’</a:t>
            </a:r>
            <a:r>
              <a:rPr lang="zh-CN" altLang="en-US" sz="1900" dirty="0"/>
              <a:t>：每次随机从</a:t>
            </a:r>
            <a:r>
              <a:rPr lang="en-US" altLang="zh-CN" sz="1900" dirty="0"/>
              <a:t>D</a:t>
            </a:r>
            <a:r>
              <a:rPr lang="zh-CN" altLang="en-US" sz="1900" dirty="0"/>
              <a:t>中挑选一个样本，将其拷贝放入</a:t>
            </a:r>
            <a:r>
              <a:rPr lang="en-US" altLang="zh-CN" sz="1900" dirty="0"/>
              <a:t>D’</a:t>
            </a:r>
            <a:r>
              <a:rPr lang="zh-CN" altLang="en-US" sz="1900" dirty="0"/>
              <a:t>，然后再将该样本放回初始数据集</a:t>
            </a:r>
            <a:r>
              <a:rPr lang="en-US" altLang="zh-CN" sz="1900" dirty="0"/>
              <a:t>D</a:t>
            </a:r>
            <a:r>
              <a:rPr lang="zh-CN" altLang="en-US" sz="1900" dirty="0"/>
              <a:t>中，使得该样本在下次采样时仍有可能给采到；这个过程重复执行</a:t>
            </a:r>
            <a:r>
              <a:rPr lang="en-US" altLang="zh-CN" sz="1900" dirty="0"/>
              <a:t>m</a:t>
            </a:r>
            <a:r>
              <a:rPr lang="zh-CN" altLang="en-US" sz="1900" dirty="0"/>
              <a:t>次后，我们就得到了包含</a:t>
            </a:r>
            <a:r>
              <a:rPr lang="en-US" altLang="zh-CN" sz="1900" dirty="0"/>
              <a:t>m</a:t>
            </a:r>
            <a:r>
              <a:rPr lang="zh-CN" altLang="en-US" sz="1900" dirty="0"/>
              <a:t>个样本的数据集</a:t>
            </a:r>
            <a:r>
              <a:rPr lang="en-US" altLang="zh-CN" sz="1900" dirty="0"/>
              <a:t>D</a:t>
            </a:r>
            <a:r>
              <a:rPr lang="en-US" altLang="zh-CN" sz="1900" dirty="0">
                <a:sym typeface="+mn-ea"/>
              </a:rPr>
              <a:t>’</a:t>
            </a:r>
            <a:r>
              <a:rPr lang="zh-CN" altLang="en-US" sz="1900" dirty="0"/>
              <a:t>，这就是自主采样的结果。显然</a:t>
            </a:r>
            <a:r>
              <a:rPr lang="en-US" altLang="zh-CN" sz="1900" dirty="0"/>
              <a:t>D</a:t>
            </a:r>
            <a:r>
              <a:rPr lang="zh-CN" altLang="en-US" sz="1900" dirty="0"/>
              <a:t>中有一部分样本会在</a:t>
            </a:r>
            <a:r>
              <a:rPr lang="en-US" altLang="zh-CN" sz="1900" dirty="0"/>
              <a:t>D’</a:t>
            </a:r>
            <a:r>
              <a:rPr lang="zh-CN" altLang="en-US" sz="1900" dirty="0"/>
              <a:t>中多次出现，而另一部分样本不出现。可以做一个简单的估计，样本在</a:t>
            </a:r>
            <a:r>
              <a:rPr lang="en-US" altLang="zh-CN" sz="1900" dirty="0"/>
              <a:t>m</a:t>
            </a:r>
            <a:r>
              <a:rPr lang="zh-CN" altLang="en-US" sz="1900" dirty="0"/>
              <a:t>次采样中始终不被采集到的概率是</a:t>
            </a:r>
            <a:r>
              <a:rPr lang="en-US" altLang="zh-CN" sz="1900" dirty="0"/>
              <a:t>(1-1/m)</a:t>
            </a:r>
            <a:r>
              <a:rPr lang="en-US" altLang="zh-CN" sz="1900" baseline="30000" dirty="0"/>
              <a:t>m</a:t>
            </a:r>
            <a:r>
              <a:rPr lang="zh-CN" altLang="en-US" sz="1900" dirty="0"/>
              <a:t>，取极限得到</a:t>
            </a:r>
            <a:r>
              <a:rPr lang="en-US" altLang="zh-CN" sz="1900" dirty="0"/>
              <a:t>0.36</a:t>
            </a:r>
            <a:r>
              <a:rPr lang="zh-CN" altLang="en-US" sz="1900" dirty="0"/>
              <a:t>。</a:t>
            </a:r>
          </a:p>
          <a:p>
            <a:endParaRPr lang="zh-CN" altLang="en-US" sz="1800" dirty="0"/>
          </a:p>
          <a:p>
            <a:endParaRPr lang="zh-CN" altLang="en-US" sz="1800" dirty="0"/>
          </a:p>
          <a:p>
            <a:endParaRPr lang="zh-CN" altLang="en-US" sz="1800" dirty="0"/>
          </a:p>
          <a:p>
            <a:endParaRPr lang="zh-CN" altLang="en-US" sz="1800" dirty="0"/>
          </a:p>
          <a:p>
            <a:endParaRPr lang="zh-CN" altLang="en-US" sz="1800" dirty="0"/>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562609" y="5491582"/>
            <a:ext cx="8248015" cy="646331"/>
          </a:xfrm>
          <a:prstGeom prst="rect">
            <a:avLst/>
          </a:prstGeom>
          <a:noFill/>
        </p:spPr>
        <p:txBody>
          <a:bodyPr wrap="square" rtlCol="0" anchor="t">
            <a:spAutoFit/>
          </a:bodyPr>
          <a:lstStyle/>
          <a:p>
            <a:pPr algn="just"/>
            <a:r>
              <a:rPr lang="en-US" altLang="zh-CN" dirty="0">
                <a:sym typeface="+mn-ea"/>
              </a:rPr>
              <a:t>   </a:t>
            </a:r>
            <a:r>
              <a:rPr lang="zh-CN" altLang="en-US" dirty="0" smtClean="0">
                <a:sym typeface="+mn-ea"/>
              </a:rPr>
              <a:t>将</a:t>
            </a:r>
            <a:r>
              <a:rPr lang="en-US" altLang="zh-CN" dirty="0">
                <a:sym typeface="+mn-ea"/>
              </a:rPr>
              <a:t>D’</a:t>
            </a:r>
            <a:r>
              <a:rPr lang="zh-CN" altLang="en-US" dirty="0">
                <a:sym typeface="+mn-ea"/>
              </a:rPr>
              <a:t>作为训练集，</a:t>
            </a:r>
            <a:r>
              <a:rPr lang="en-US" altLang="zh-CN" dirty="0">
                <a:sym typeface="+mn-ea"/>
              </a:rPr>
              <a:t>D\D’</a:t>
            </a:r>
            <a:r>
              <a:rPr lang="zh-CN" altLang="en-US" dirty="0">
                <a:sym typeface="+mn-ea"/>
              </a:rPr>
              <a:t>作为测试集，这样实际评估的模型与期望评估的模型都使用</a:t>
            </a:r>
            <a:r>
              <a:rPr lang="en-US" altLang="zh-CN" dirty="0">
                <a:sym typeface="+mn-ea"/>
              </a:rPr>
              <a:t>m</a:t>
            </a:r>
            <a:r>
              <a:rPr lang="zh-CN" altLang="en-US" dirty="0">
                <a:sym typeface="+mn-ea"/>
              </a:rPr>
              <a:t>个训练样本，</a:t>
            </a:r>
            <a:r>
              <a:rPr lang="zh-CN" altLang="en-US" dirty="0" smtClean="0">
                <a:sym typeface="+mn-ea"/>
              </a:rPr>
              <a:t>而仍有约</a:t>
            </a:r>
            <a:r>
              <a:rPr lang="en-US" altLang="zh-CN" dirty="0">
                <a:sym typeface="+mn-ea"/>
              </a:rPr>
              <a:t>1/3</a:t>
            </a:r>
            <a:r>
              <a:rPr lang="zh-CN" altLang="en-US" dirty="0">
                <a:sym typeface="+mn-ea"/>
              </a:rPr>
              <a:t>的没在训练集中出现的样本用作测试。</a:t>
            </a:r>
            <a:endParaRPr lang="zh-CN" altLang="en-US" dirty="0"/>
          </a:p>
        </p:txBody>
      </p:sp>
      <p:pic>
        <p:nvPicPr>
          <p:cNvPr id="5" name="图片 4"/>
          <p:cNvPicPr>
            <a:picLocks noChangeAspect="1"/>
          </p:cNvPicPr>
          <p:nvPr/>
        </p:nvPicPr>
        <p:blipFill>
          <a:blip r:embed="rId2"/>
          <a:stretch>
            <a:fillRect/>
          </a:stretch>
        </p:blipFill>
        <p:spPr>
          <a:xfrm>
            <a:off x="2828175" y="4735775"/>
            <a:ext cx="3179156" cy="780575"/>
          </a:xfrm>
          <a:prstGeom prst="rect">
            <a:avLst/>
          </a:prstGeom>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pPr>
              <a:defRPr/>
            </a:pPr>
            <a:fld id="{C94037BA-BE23-4AF1-A6F3-AE8821A80845}" type="slidenum">
              <a:rPr lang="ja-JP" altLang="en-US"/>
              <a:t>4</a:t>
            </a:fld>
            <a:endParaRPr lang="en-US" altLang="ja-JP"/>
          </a:p>
        </p:txBody>
      </p:sp>
      <p:sp>
        <p:nvSpPr>
          <p:cNvPr id="14339" name="Rectangle 2"/>
          <p:cNvSpPr>
            <a:spLocks noGrp="1" noChangeArrowheads="1"/>
          </p:cNvSpPr>
          <p:nvPr>
            <p:ph type="title"/>
          </p:nvPr>
        </p:nvSpPr>
        <p:spPr/>
        <p:txBody>
          <a:bodyPr/>
          <a:lstStyle/>
          <a:p>
            <a:pPr eaLnBrk="1" hangingPunct="1"/>
            <a:endParaRPr lang="zh-CN" altLang="zh-CN" smtClean="0">
              <a:latin typeface="Times New Roman" panose="02020603050405020304" pitchFamily="18" charset="0"/>
            </a:endParaRPr>
          </a:p>
        </p:txBody>
      </p:sp>
      <p:sp>
        <p:nvSpPr>
          <p:cNvPr id="137219" name="Rectangle 3"/>
          <p:cNvSpPr>
            <a:spLocks noGrp="1" noChangeArrowheads="1"/>
          </p:cNvSpPr>
          <p:nvPr>
            <p:ph type="body" idx="1"/>
          </p:nvPr>
        </p:nvSpPr>
        <p:spPr>
          <a:xfrm>
            <a:off x="762000" y="1905000"/>
            <a:ext cx="5509260" cy="3558540"/>
          </a:xfrm>
        </p:spPr>
        <p:txBody>
          <a:bodyPr/>
          <a:lstStyle/>
          <a:p>
            <a:pPr eaLnBrk="1" hangingPunct="1">
              <a:buSzPct val="60000"/>
              <a:buFont typeface="Wingdings" panose="05000000000000000000" pitchFamily="2" charset="2"/>
              <a:buBlip>
                <a:blip r:embed="rId2"/>
              </a:buBlip>
            </a:pPr>
            <a:r>
              <a:rPr lang="en-US" altLang="zh-CN" sz="3200" dirty="0" smtClean="0">
                <a:sym typeface="+mn-ea"/>
              </a:rPr>
              <a:t>7.1.1</a:t>
            </a:r>
            <a:r>
              <a:rPr lang="zh-CN" altLang="en-US" sz="3200" dirty="0" smtClean="0">
                <a:sym typeface="+mn-ea"/>
              </a:rPr>
              <a:t>机器学习的定义</a:t>
            </a:r>
          </a:p>
          <a:p>
            <a:pPr eaLnBrk="1" hangingPunct="1">
              <a:buSzPct val="60000"/>
              <a:buFont typeface="Wingdings" panose="05000000000000000000" pitchFamily="2" charset="2"/>
              <a:buBlip>
                <a:blip r:embed="rId2"/>
              </a:buBlip>
            </a:pPr>
            <a:r>
              <a:rPr lang="en-US" altLang="zh-CN" sz="3200" dirty="0" smtClean="0">
                <a:sym typeface="+mn-ea"/>
              </a:rPr>
              <a:t>7.1.2</a:t>
            </a:r>
            <a:r>
              <a:rPr lang="zh-CN" altLang="en-US" sz="3200" dirty="0" smtClean="0">
                <a:sym typeface="+mn-ea"/>
              </a:rPr>
              <a:t>机器学习的学习过程</a:t>
            </a:r>
            <a:endParaRPr lang="en-US" altLang="zh-CN" sz="3200" dirty="0" smtClean="0"/>
          </a:p>
          <a:p>
            <a:pPr eaLnBrk="1" hangingPunct="1">
              <a:buSzPct val="60000"/>
              <a:buFont typeface="Wingdings" panose="05000000000000000000" pitchFamily="2" charset="2"/>
              <a:buBlip>
                <a:blip r:embed="rId2"/>
              </a:buBlip>
            </a:pPr>
            <a:r>
              <a:rPr lang="en-US" altLang="zh-CN" sz="3200" dirty="0" smtClean="0">
                <a:sym typeface="+mn-ea"/>
              </a:rPr>
              <a:t>7.1.3</a:t>
            </a:r>
            <a:r>
              <a:rPr lang="zh-CN" altLang="en-US" sz="3200" dirty="0" smtClean="0">
                <a:sym typeface="+mn-ea"/>
              </a:rPr>
              <a:t>机器学习的应用</a:t>
            </a:r>
            <a:endParaRPr lang="zh-CN" altLang="en-US" sz="3200" b="1" dirty="0" smtClean="0">
              <a:latin typeface="Times New Roman" panose="02020603050405020304" pitchFamily="18" charset="0"/>
              <a:sym typeface="+mn-ea"/>
            </a:endParaRPr>
          </a:p>
        </p:txBody>
      </p:sp>
      <p:sp>
        <p:nvSpPr>
          <p:cNvPr id="14341" name="Rectangle 4"/>
          <p:cNvSpPr>
            <a:spLocks noChangeArrowheads="1"/>
          </p:cNvSpPr>
          <p:nvPr/>
        </p:nvSpPr>
        <p:spPr bwMode="auto">
          <a:xfrm>
            <a:off x="0" y="0"/>
            <a:ext cx="9144000" cy="765175"/>
          </a:xfrm>
          <a:prstGeom prst="rect">
            <a:avLst/>
          </a:prstGeom>
          <a:solidFill>
            <a:srgbClr val="A50021"/>
          </a:solidFill>
          <a:ln w="9525">
            <a:noFill/>
            <a:miter lim="800000"/>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7.1  </a:t>
            </a:r>
            <a:r>
              <a:rPr lang="zh-CN" altLang="en-US" sz="3600" b="1" dirty="0" smtClean="0">
                <a:solidFill>
                  <a:schemeClr val="bg1"/>
                </a:solidFill>
                <a:sym typeface="+mn-ea"/>
              </a:rPr>
              <a:t>机器学习概述</a:t>
            </a:r>
            <a:endParaRPr lang="zh-CN" altLang="en-US" sz="3600" b="1" dirty="0" smtClean="0">
              <a:solidFill>
                <a:schemeClr val="bg1"/>
              </a:solidFill>
              <a:latin typeface="Times New Roman" panose="02020603050405020304" pitchFamily="18" charset="0"/>
              <a:ea typeface="黑体" panose="0201060906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 calcmode="lin" valueType="num">
                                      <p:cBhvr additive="base">
                                        <p:cTn id="7" dur="500" fill="hold"/>
                                        <p:tgtEl>
                                          <p:spTgt spid="137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7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7219">
                                            <p:txEl>
                                              <p:pRg st="1" end="1"/>
                                            </p:txEl>
                                          </p:spTgt>
                                        </p:tgtEl>
                                        <p:attrNameLst>
                                          <p:attrName>style.visibility</p:attrName>
                                        </p:attrNameLst>
                                      </p:cBhvr>
                                      <p:to>
                                        <p:strVal val="visible"/>
                                      </p:to>
                                    </p:set>
                                    <p:anim calcmode="lin" valueType="num">
                                      <p:cBhvr additive="base">
                                        <p:cTn id="13" dur="500" fill="hold"/>
                                        <p:tgtEl>
                                          <p:spTgt spid="137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7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7219">
                                            <p:txEl>
                                              <p:pRg st="2" end="2"/>
                                            </p:txEl>
                                          </p:spTgt>
                                        </p:tgtEl>
                                        <p:attrNameLst>
                                          <p:attrName>style.visibility</p:attrName>
                                        </p:attrNameLst>
                                      </p:cBhvr>
                                      <p:to>
                                        <p:strVal val="visible"/>
                                      </p:to>
                                    </p:set>
                                    <p:anim calcmode="lin" valueType="num">
                                      <p:cBhvr additive="base">
                                        <p:cTn id="19" dur="500" fill="hold"/>
                                        <p:tgtEl>
                                          <p:spTgt spid="137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72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40</a:t>
            </a:fld>
            <a:endParaRPr lang="en-US" altLang="ja-JP"/>
          </a:p>
        </p:txBody>
      </p:sp>
      <p:sp>
        <p:nvSpPr>
          <p:cNvPr id="5" name="文本框 4"/>
          <p:cNvSpPr txBox="1"/>
          <p:nvPr/>
        </p:nvSpPr>
        <p:spPr>
          <a:xfrm>
            <a:off x="316230" y="845185"/>
            <a:ext cx="3424555" cy="645160"/>
          </a:xfrm>
          <a:prstGeom prst="rect">
            <a:avLst/>
          </a:prstGeom>
          <a:noFill/>
        </p:spPr>
        <p:txBody>
          <a:bodyPr wrap="none" rtlCol="0" anchor="t">
            <a:spAutoFit/>
          </a:bodyPr>
          <a:lstStyle/>
          <a:p>
            <a:pPr algn="l">
              <a:lnSpc>
                <a:spcPct val="150000"/>
              </a:lnSpc>
            </a:pPr>
            <a:r>
              <a:rPr lang="en-US" altLang="zh-CN" sz="2400">
                <a:sym typeface="+mn-ea"/>
              </a:rPr>
              <a:t>3</a:t>
            </a:r>
            <a:r>
              <a:rPr lang="zh-CN" altLang="en-US" sz="2400">
                <a:sym typeface="+mn-ea"/>
              </a:rPr>
              <a:t>）优化过拟合与欠拟合</a:t>
            </a:r>
          </a:p>
        </p:txBody>
      </p:sp>
      <p:sp>
        <p:nvSpPr>
          <p:cNvPr id="6" name="文本框 5"/>
          <p:cNvSpPr txBox="1"/>
          <p:nvPr/>
        </p:nvSpPr>
        <p:spPr>
          <a:xfrm>
            <a:off x="316230" y="1490345"/>
            <a:ext cx="8477250" cy="1322070"/>
          </a:xfrm>
          <a:prstGeom prst="rect">
            <a:avLst/>
          </a:prstGeom>
          <a:solidFill>
            <a:schemeClr val="bg1"/>
          </a:solidFill>
        </p:spPr>
        <p:txBody>
          <a:bodyPr wrap="square" rtlCol="0" anchor="t">
            <a:spAutoFit/>
          </a:bodyPr>
          <a:lstStyle/>
          <a:p>
            <a:r>
              <a:rPr lang="zh-CN" altLang="en-US" sz="2000" dirty="0" smtClean="0"/>
              <a:t>    机器学习中</a:t>
            </a:r>
            <a:r>
              <a:rPr lang="zh-CN" altLang="en-US" sz="2000" dirty="0"/>
              <a:t>的</a:t>
            </a:r>
            <a:r>
              <a:rPr lang="zh-CN" altLang="en-US" sz="2000" dirty="0" smtClean="0"/>
              <a:t>主要</a:t>
            </a:r>
            <a:r>
              <a:rPr lang="zh-CN" altLang="en-US" sz="2000" dirty="0"/>
              <a:t>思想是通过对数据集的学习来</a:t>
            </a:r>
            <a:r>
              <a:rPr lang="zh-CN" altLang="en-US" sz="2000" dirty="0" smtClean="0"/>
              <a:t>生成假设</a:t>
            </a:r>
            <a:r>
              <a:rPr lang="zh-CN" altLang="en-US" sz="2000" dirty="0"/>
              <a:t>模型。在对数据集进行拟合的过程中</a:t>
            </a:r>
            <a:r>
              <a:rPr lang="zh-CN" altLang="en-US" sz="2000" dirty="0" smtClean="0"/>
              <a:t>，可能</a:t>
            </a:r>
            <a:r>
              <a:rPr lang="zh-CN" altLang="en-US" sz="2000" dirty="0"/>
              <a:t>会遇到欠拟合和过拟合的问题</a:t>
            </a:r>
            <a:r>
              <a:rPr lang="zh-CN" altLang="en-US" sz="2000" dirty="0" smtClean="0"/>
              <a:t>。</a:t>
            </a:r>
            <a:endParaRPr lang="en-US" altLang="zh-CN" sz="2000" dirty="0" smtClean="0"/>
          </a:p>
          <a:p>
            <a:r>
              <a:rPr lang="zh-CN" altLang="en-US" sz="2000" dirty="0" smtClean="0"/>
              <a:t>    以</a:t>
            </a:r>
            <a:r>
              <a:rPr lang="zh-CN" altLang="en-US" sz="2000" dirty="0"/>
              <a:t>身高预测的例子为例，这里给出7-18岁男生的身高标准（数据来源：7 岁～18 岁儿童青少年身高发育等级评价），如图所示：</a:t>
            </a:r>
          </a:p>
        </p:txBody>
      </p:sp>
      <p:pic>
        <p:nvPicPr>
          <p:cNvPr id="7" name="图片 6"/>
          <p:cNvPicPr>
            <a:picLocks noChangeAspect="1"/>
          </p:cNvPicPr>
          <p:nvPr/>
        </p:nvPicPr>
        <p:blipFill>
          <a:blip r:embed="rId2"/>
          <a:stretch>
            <a:fillRect/>
          </a:stretch>
        </p:blipFill>
        <p:spPr>
          <a:xfrm>
            <a:off x="963930" y="2812415"/>
            <a:ext cx="6958330" cy="3859530"/>
          </a:xfrm>
          <a:prstGeom prst="rect">
            <a:avLst/>
          </a:prstGeom>
        </p:spPr>
      </p:pic>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41</a:t>
            </a:fld>
            <a:endParaRPr lang="en-US" altLang="ja-JP"/>
          </a:p>
        </p:txBody>
      </p:sp>
      <p:sp>
        <p:nvSpPr>
          <p:cNvPr id="5" name="文本框 4"/>
          <p:cNvSpPr txBox="1"/>
          <p:nvPr/>
        </p:nvSpPr>
        <p:spPr>
          <a:xfrm>
            <a:off x="272415" y="1009015"/>
            <a:ext cx="6057265" cy="368300"/>
          </a:xfrm>
          <a:prstGeom prst="rect">
            <a:avLst/>
          </a:prstGeom>
          <a:noFill/>
        </p:spPr>
        <p:txBody>
          <a:bodyPr wrap="square" rtlCol="0" anchor="t">
            <a:spAutoFit/>
          </a:bodyPr>
          <a:lstStyle/>
          <a:p>
            <a:r>
              <a:rPr lang="zh-CN" altLang="en-US"/>
              <a:t>将中位数随年龄的变化绘制成散点图，如图所示：</a:t>
            </a:r>
          </a:p>
        </p:txBody>
      </p:sp>
      <p:pic>
        <p:nvPicPr>
          <p:cNvPr id="6" name="图片 5"/>
          <p:cNvPicPr>
            <a:picLocks noChangeAspect="1"/>
          </p:cNvPicPr>
          <p:nvPr/>
        </p:nvPicPr>
        <p:blipFill>
          <a:blip r:embed="rId2"/>
          <a:stretch>
            <a:fillRect/>
          </a:stretch>
        </p:blipFill>
        <p:spPr>
          <a:xfrm>
            <a:off x="1437005" y="1699895"/>
            <a:ext cx="5648325" cy="3924300"/>
          </a:xfrm>
          <a:prstGeom prst="rect">
            <a:avLst/>
          </a:prstGeom>
        </p:spPr>
      </p:pic>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42</a:t>
            </a:fld>
            <a:endParaRPr lang="en-US" altLang="ja-JP"/>
          </a:p>
        </p:txBody>
      </p:sp>
      <p:sp>
        <p:nvSpPr>
          <p:cNvPr id="5" name="文本框 4"/>
          <p:cNvSpPr txBox="1"/>
          <p:nvPr/>
        </p:nvSpPr>
        <p:spPr>
          <a:xfrm>
            <a:off x="194945" y="1094740"/>
            <a:ext cx="8754745" cy="1630045"/>
          </a:xfrm>
          <a:prstGeom prst="rect">
            <a:avLst/>
          </a:prstGeom>
          <a:solidFill>
            <a:schemeClr val="bg1"/>
          </a:solidFill>
        </p:spPr>
        <p:txBody>
          <a:bodyPr wrap="square" rtlCol="0" anchor="t">
            <a:spAutoFit/>
          </a:bodyPr>
          <a:lstStyle/>
          <a:p>
            <a:r>
              <a:rPr lang="zh-CN" altLang="en-US" sz="2000" dirty="0" smtClean="0"/>
              <a:t>    由</a:t>
            </a:r>
            <a:r>
              <a:rPr lang="zh-CN" altLang="en-US" sz="2000" dirty="0"/>
              <a:t>上图中的散点可知</a:t>
            </a:r>
            <a:r>
              <a:rPr lang="zh-CN" altLang="en-US" sz="2000" dirty="0" smtClean="0"/>
              <a:t>，刚开始</a:t>
            </a:r>
            <a:r>
              <a:rPr lang="zh-CN" altLang="en-US" sz="2000" dirty="0"/>
              <a:t>身高随年龄几乎成一条直线关系，后来增长率逐渐下降。</a:t>
            </a:r>
            <a:r>
              <a:rPr lang="zh-CN" altLang="en-US" sz="2000" dirty="0" smtClean="0"/>
              <a:t>如果采用</a:t>
            </a:r>
            <a:r>
              <a:rPr lang="zh-CN" altLang="en-US" sz="2000" dirty="0"/>
              <a:t>线性</a:t>
            </a:r>
            <a:r>
              <a:rPr lang="zh-CN" altLang="en-US" sz="2000" dirty="0" smtClean="0"/>
              <a:t>函数进行拟合，显然</a:t>
            </a:r>
            <a:r>
              <a:rPr lang="zh-CN" altLang="en-US" sz="2000" dirty="0"/>
              <a:t>是不合理的（线性函数的增长率不会发生变化）。</a:t>
            </a:r>
            <a:r>
              <a:rPr lang="zh-CN" altLang="en-US" sz="2000" dirty="0" smtClean="0"/>
              <a:t>如果用</a:t>
            </a:r>
            <a:r>
              <a:rPr lang="zh-CN" altLang="en-US" sz="2000" dirty="0"/>
              <a:t>一个多项式函数去拟合，虽然这个多项式可能会很复杂，</a:t>
            </a:r>
            <a:r>
              <a:rPr lang="zh-CN" altLang="en-US" sz="2000" dirty="0" smtClean="0"/>
              <a:t>但是总</a:t>
            </a:r>
            <a:r>
              <a:rPr lang="zh-CN" altLang="en-US" sz="2000" dirty="0"/>
              <a:t>可能找到一个多项式函数使得该函数完美经过图中的散点，如下图所示：</a:t>
            </a:r>
          </a:p>
        </p:txBody>
      </p:sp>
      <p:pic>
        <p:nvPicPr>
          <p:cNvPr id="6" name="图片 5"/>
          <p:cNvPicPr>
            <a:picLocks noChangeAspect="1"/>
          </p:cNvPicPr>
          <p:nvPr/>
        </p:nvPicPr>
        <p:blipFill>
          <a:blip r:embed="rId2"/>
          <a:stretch>
            <a:fillRect/>
          </a:stretch>
        </p:blipFill>
        <p:spPr>
          <a:xfrm>
            <a:off x="194945" y="2802255"/>
            <a:ext cx="5743575" cy="3857625"/>
          </a:xfrm>
          <a:prstGeom prst="rect">
            <a:avLst/>
          </a:prstGeom>
        </p:spPr>
      </p:pic>
      <p:sp>
        <p:nvSpPr>
          <p:cNvPr id="7" name="文本框 6"/>
          <p:cNvSpPr txBox="1"/>
          <p:nvPr/>
        </p:nvSpPr>
        <p:spPr>
          <a:xfrm>
            <a:off x="5638800" y="2901911"/>
            <a:ext cx="3310890" cy="3416320"/>
          </a:xfrm>
          <a:prstGeom prst="rect">
            <a:avLst/>
          </a:prstGeom>
          <a:solidFill>
            <a:schemeClr val="bg1"/>
          </a:solidFill>
        </p:spPr>
        <p:txBody>
          <a:bodyPr wrap="square" rtlCol="0" anchor="t">
            <a:spAutoFit/>
          </a:bodyPr>
          <a:lstStyle/>
          <a:p>
            <a:pPr>
              <a:lnSpc>
                <a:spcPct val="150000"/>
              </a:lnSpc>
            </a:pPr>
            <a:r>
              <a:rPr lang="zh-CN" altLang="en-US" dirty="0"/>
              <a:t>图中的</a:t>
            </a:r>
            <a:r>
              <a:rPr lang="zh-CN" altLang="en-US" dirty="0">
                <a:sym typeface="+mn-ea"/>
              </a:rPr>
              <a:t>红线是</a:t>
            </a:r>
            <a:r>
              <a:rPr lang="zh-CN" altLang="en-US" dirty="0"/>
              <a:t>线性拟合：年龄大于18岁以后，按照散点图的趋势，身高应该逐渐趋于稳定，但是线性拟合的结果是身高随年龄增长依旧保持很高的增长率。显然这并不是一种很好的拟合方式</a:t>
            </a:r>
            <a:r>
              <a:rPr lang="zh-CN" altLang="en-US" dirty="0" smtClean="0"/>
              <a:t>，这种情况称之为</a:t>
            </a:r>
            <a:r>
              <a:rPr lang="zh-CN" altLang="en-US" dirty="0"/>
              <a:t>欠拟合，即高偏差（high bias）。</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43</a:t>
            </a:fld>
            <a:endParaRPr lang="en-US" altLang="ja-JP"/>
          </a:p>
        </p:txBody>
      </p:sp>
      <p:sp>
        <p:nvSpPr>
          <p:cNvPr id="5" name="文本框 4"/>
          <p:cNvSpPr txBox="1"/>
          <p:nvPr/>
        </p:nvSpPr>
        <p:spPr>
          <a:xfrm>
            <a:off x="239395" y="983615"/>
            <a:ext cx="8676005" cy="1015663"/>
          </a:xfrm>
          <a:prstGeom prst="rect">
            <a:avLst/>
          </a:prstGeom>
          <a:solidFill>
            <a:schemeClr val="bg1"/>
          </a:solidFill>
        </p:spPr>
        <p:txBody>
          <a:bodyPr wrap="square" rtlCol="0" anchor="t">
            <a:spAutoFit/>
          </a:bodyPr>
          <a:lstStyle/>
          <a:p>
            <a:r>
              <a:rPr lang="zh-CN" altLang="en-US" sz="2000" dirty="0" smtClean="0"/>
              <a:t>    接下来看</a:t>
            </a:r>
            <a:r>
              <a:rPr lang="zh-CN" altLang="en-US" sz="2000" dirty="0"/>
              <a:t>一下“完美的多项式拟合”（图中蓝线）：蓝线的损失函数为0，在回归问题中</a:t>
            </a:r>
            <a:r>
              <a:rPr lang="zh-CN" altLang="en-US" sz="2000" dirty="0" smtClean="0"/>
              <a:t>，求解</a:t>
            </a:r>
            <a:r>
              <a:rPr lang="zh-CN" altLang="en-US" sz="2000" dirty="0"/>
              <a:t>参数矩阵的方法就是尽可能地让损失函数的值最小化。这是否意味着当损失函数为0时</a:t>
            </a:r>
            <a:r>
              <a:rPr lang="zh-CN" altLang="en-US" sz="2000" dirty="0" smtClean="0"/>
              <a:t>，学习</a:t>
            </a:r>
            <a:r>
              <a:rPr lang="zh-CN" altLang="en-US" sz="2000" dirty="0"/>
              <a:t>模型最好呢？并不是这样子的。</a:t>
            </a:r>
          </a:p>
        </p:txBody>
      </p:sp>
      <p:pic>
        <p:nvPicPr>
          <p:cNvPr id="6" name="图片 5"/>
          <p:cNvPicPr>
            <a:picLocks noChangeAspect="1"/>
          </p:cNvPicPr>
          <p:nvPr/>
        </p:nvPicPr>
        <p:blipFill>
          <a:blip r:embed="rId2"/>
          <a:stretch>
            <a:fillRect/>
          </a:stretch>
        </p:blipFill>
        <p:spPr>
          <a:xfrm>
            <a:off x="527685" y="2305685"/>
            <a:ext cx="5743575" cy="3857625"/>
          </a:xfrm>
          <a:prstGeom prst="rect">
            <a:avLst/>
          </a:prstGeom>
        </p:spPr>
      </p:pic>
      <p:sp>
        <p:nvSpPr>
          <p:cNvPr id="7" name="文本框 6"/>
          <p:cNvSpPr txBox="1"/>
          <p:nvPr/>
        </p:nvSpPr>
        <p:spPr>
          <a:xfrm>
            <a:off x="5881255" y="2438400"/>
            <a:ext cx="3048000" cy="3416320"/>
          </a:xfrm>
          <a:prstGeom prst="rect">
            <a:avLst/>
          </a:prstGeom>
          <a:solidFill>
            <a:schemeClr val="bg1"/>
          </a:solidFill>
        </p:spPr>
        <p:txBody>
          <a:bodyPr wrap="square" rtlCol="0" anchor="t">
            <a:spAutoFit/>
          </a:bodyPr>
          <a:lstStyle/>
          <a:p>
            <a:pPr>
              <a:lnSpc>
                <a:spcPct val="150000"/>
              </a:lnSpc>
            </a:pPr>
            <a:r>
              <a:rPr lang="zh-CN" altLang="en-US" dirty="0"/>
              <a:t>在“完美的多项式拟合” </a:t>
            </a:r>
            <a:r>
              <a:rPr lang="zh-CN" altLang="en-US" dirty="0" smtClean="0"/>
              <a:t>中，假设</a:t>
            </a:r>
            <a:r>
              <a:rPr lang="zh-CN" altLang="en-US" dirty="0"/>
              <a:t>函数通常情况下会非常复杂，一般会涉及到高次多项式，函数图像会非常扭曲。以五次多项式为例，</a:t>
            </a:r>
            <a:r>
              <a:rPr lang="zh-CN" altLang="en-US" dirty="0" smtClean="0"/>
              <a:t>即便自变量</a:t>
            </a:r>
            <a:r>
              <a:rPr lang="zh-CN" altLang="en-US" dirty="0"/>
              <a:t>之间的偏差数量级为10，但对应输出结果的偏差会达到105105数量级。</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44</a:t>
            </a:fld>
            <a:endParaRPr lang="en-US" altLang="ja-JP"/>
          </a:p>
        </p:txBody>
      </p:sp>
      <p:pic>
        <p:nvPicPr>
          <p:cNvPr id="5" name="图片 4"/>
          <p:cNvPicPr>
            <a:picLocks noChangeAspect="1"/>
          </p:cNvPicPr>
          <p:nvPr/>
        </p:nvPicPr>
        <p:blipFill>
          <a:blip r:embed="rId2"/>
          <a:stretch>
            <a:fillRect/>
          </a:stretch>
        </p:blipFill>
        <p:spPr>
          <a:xfrm>
            <a:off x="203200" y="2443946"/>
            <a:ext cx="8737600" cy="3576320"/>
          </a:xfrm>
          <a:prstGeom prst="rect">
            <a:avLst/>
          </a:prstGeom>
        </p:spPr>
      </p:pic>
      <p:sp>
        <p:nvSpPr>
          <p:cNvPr id="6" name="文本框 5"/>
          <p:cNvSpPr txBox="1"/>
          <p:nvPr/>
        </p:nvSpPr>
        <p:spPr>
          <a:xfrm>
            <a:off x="177800" y="971550"/>
            <a:ext cx="8737600" cy="1015663"/>
          </a:xfrm>
          <a:prstGeom prst="rect">
            <a:avLst/>
          </a:prstGeom>
          <a:solidFill>
            <a:schemeClr val="bg1"/>
          </a:solidFill>
        </p:spPr>
        <p:txBody>
          <a:bodyPr wrap="square" rtlCol="0" anchor="t">
            <a:spAutoFit/>
          </a:bodyPr>
          <a:lstStyle/>
          <a:p>
            <a:r>
              <a:rPr lang="zh-CN" altLang="en-US" sz="2000" dirty="0" smtClean="0"/>
              <a:t>    上</a:t>
            </a:r>
            <a:r>
              <a:rPr lang="zh-CN" altLang="en-US" sz="2000" dirty="0"/>
              <a:t>图的例子可能还不明显，下图很好的说明了“完美拟合”的扭曲情况。对于这种为了最小化损失函数，而将假设函数“过度扭曲”的情况</a:t>
            </a:r>
            <a:r>
              <a:rPr lang="zh-CN" altLang="en-US" sz="2000" dirty="0" smtClean="0"/>
              <a:t>，称之为</a:t>
            </a:r>
            <a:r>
              <a:rPr lang="zh-CN" altLang="en-US" sz="2000" dirty="0"/>
              <a:t>过拟合，即高方差（high variance）。</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45</a:t>
            </a:fld>
            <a:endParaRPr lang="en-US" altLang="ja-JP"/>
          </a:p>
        </p:txBody>
      </p:sp>
      <p:sp>
        <p:nvSpPr>
          <p:cNvPr id="5" name="文本框 4"/>
          <p:cNvSpPr txBox="1"/>
          <p:nvPr/>
        </p:nvSpPr>
        <p:spPr>
          <a:xfrm>
            <a:off x="223809" y="1676400"/>
            <a:ext cx="8687435" cy="3322955"/>
          </a:xfrm>
          <a:prstGeom prst="rect">
            <a:avLst/>
          </a:prstGeom>
          <a:solidFill>
            <a:schemeClr val="bg1"/>
          </a:solidFill>
        </p:spPr>
        <p:txBody>
          <a:bodyPr wrap="square" rtlCol="0" anchor="t">
            <a:spAutoFit/>
          </a:bodyPr>
          <a:lstStyle/>
          <a:p>
            <a:pPr>
              <a:lnSpc>
                <a:spcPct val="150000"/>
              </a:lnSpc>
            </a:pPr>
            <a:r>
              <a:rPr lang="zh-CN" altLang="en-US" sz="2000" dirty="0"/>
              <a:t>对于欠拟合而言</a:t>
            </a:r>
            <a:r>
              <a:rPr lang="zh-CN" altLang="en-US" sz="2000" dirty="0" smtClean="0"/>
              <a:t>，有</a:t>
            </a:r>
            <a:r>
              <a:rPr lang="zh-CN" altLang="en-US" sz="2000" dirty="0"/>
              <a:t>如下解决方案：</a:t>
            </a:r>
          </a:p>
          <a:p>
            <a:pPr marL="342900" indent="-342900">
              <a:lnSpc>
                <a:spcPct val="150000"/>
              </a:lnSpc>
              <a:buFont typeface="Wingdings" panose="05000000000000000000" charset="0"/>
              <a:buChar char="Ø"/>
            </a:pPr>
            <a:r>
              <a:rPr lang="zh-CN" altLang="en-US" sz="2000" dirty="0"/>
              <a:t>增加新的特征，当特征不足或现有特征与样本标签的相关性不强时，模型容易</a:t>
            </a:r>
            <a:r>
              <a:rPr lang="zh-CN" altLang="en-US" sz="2000" dirty="0" smtClean="0"/>
              <a:t>出现欠拟合</a:t>
            </a:r>
            <a:r>
              <a:rPr lang="zh-CN" altLang="en-US" sz="2000" dirty="0"/>
              <a:t>。</a:t>
            </a:r>
          </a:p>
          <a:p>
            <a:pPr marL="342900" indent="-342900">
              <a:lnSpc>
                <a:spcPct val="150000"/>
              </a:lnSpc>
              <a:buFont typeface="Wingdings" panose="05000000000000000000" charset="0"/>
              <a:buChar char="Ø"/>
            </a:pPr>
            <a:r>
              <a:rPr lang="zh-CN" altLang="en-US" sz="2000" dirty="0"/>
              <a:t>增加模型复杂度，简单模型的学习能力较差，通过增加模型的复杂度可以使模型拥有更强的拟合能力。</a:t>
            </a:r>
          </a:p>
          <a:p>
            <a:pPr marL="342900" indent="-342900">
              <a:lnSpc>
                <a:spcPct val="150000"/>
              </a:lnSpc>
              <a:buFont typeface="Wingdings" panose="05000000000000000000" charset="0"/>
              <a:buChar char="Ø"/>
            </a:pPr>
            <a:r>
              <a:rPr lang="zh-CN" altLang="en-US" sz="2000" dirty="0"/>
              <a:t>减少正则化系数。正则化是用来防止过拟合的，但当模型出现欠拟合现象时，则需要针对性地减少正则化</a:t>
            </a:r>
            <a:r>
              <a:rPr lang="zh-CN" altLang="en-US" sz="2000" dirty="0" smtClean="0"/>
              <a:t>系数。</a:t>
            </a:r>
            <a:endParaRPr lang="zh-CN" altLang="en-US" sz="2000" dirty="0"/>
          </a:p>
        </p:txBody>
      </p:sp>
      <p:sp>
        <p:nvSpPr>
          <p:cNvPr id="6" name="标题 5"/>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223809" y="1043622"/>
            <a:ext cx="4055745" cy="460375"/>
          </a:xfrm>
          <a:prstGeom prst="rect">
            <a:avLst/>
          </a:prstGeom>
          <a:noFill/>
        </p:spPr>
        <p:txBody>
          <a:bodyPr wrap="square" rtlCol="0" anchor="t">
            <a:spAutoFit/>
          </a:bodyPr>
          <a:lstStyle/>
          <a:p>
            <a:r>
              <a:rPr lang="zh-CN" altLang="en-US" sz="2400" b="1" dirty="0"/>
              <a:t>降低欠拟合风险方法</a:t>
            </a: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46</a:t>
            </a:fld>
            <a:endParaRPr lang="en-US" altLang="ja-JP"/>
          </a:p>
        </p:txBody>
      </p:sp>
      <p:sp>
        <p:nvSpPr>
          <p:cNvPr id="5" name="文本框 4"/>
          <p:cNvSpPr txBox="1"/>
          <p:nvPr/>
        </p:nvSpPr>
        <p:spPr>
          <a:xfrm>
            <a:off x="228600" y="1524000"/>
            <a:ext cx="8686800" cy="4247317"/>
          </a:xfrm>
          <a:prstGeom prst="rect">
            <a:avLst/>
          </a:prstGeom>
          <a:solidFill>
            <a:schemeClr val="bg1"/>
          </a:solidFill>
        </p:spPr>
        <p:txBody>
          <a:bodyPr wrap="square" rtlCol="0" anchor="t">
            <a:spAutoFit/>
          </a:bodyPr>
          <a:lstStyle/>
          <a:p>
            <a:pPr>
              <a:lnSpc>
                <a:spcPct val="150000"/>
              </a:lnSpc>
            </a:pPr>
            <a:r>
              <a:rPr lang="zh-CN" altLang="en-US" sz="2000" dirty="0"/>
              <a:t>对于过拟合而言</a:t>
            </a:r>
            <a:r>
              <a:rPr lang="zh-CN" altLang="en-US" sz="2000" dirty="0" smtClean="0"/>
              <a:t>，有</a:t>
            </a:r>
            <a:r>
              <a:rPr lang="zh-CN" altLang="en-US" sz="2000" dirty="0"/>
              <a:t>如下解决方案：</a:t>
            </a:r>
          </a:p>
          <a:p>
            <a:pPr marL="342900" indent="-342900">
              <a:lnSpc>
                <a:spcPct val="150000"/>
              </a:lnSpc>
              <a:buFont typeface="Wingdings" panose="05000000000000000000" charset="0"/>
              <a:buChar char="Ø"/>
            </a:pPr>
            <a:r>
              <a:rPr lang="zh-CN" altLang="en-US" sz="2000" dirty="0"/>
              <a:t>从数据入手，获得更多的训练数据。使用更多的训练数据是解决过拟合问题最有效的手段，因为更多的样本能够让模型学习到更多更有效的特征，减少噪音的</a:t>
            </a:r>
            <a:r>
              <a:rPr lang="zh-CN" altLang="en-US" sz="2000" dirty="0" smtClean="0"/>
              <a:t>影响。当然</a:t>
            </a:r>
            <a:r>
              <a:rPr lang="zh-CN" altLang="en-US" sz="2000" dirty="0"/>
              <a:t>，直接增加实验数据一般是很困难的，但是可以通过一定的规则来扩充训练数据。</a:t>
            </a:r>
          </a:p>
          <a:p>
            <a:pPr marL="342900" indent="-342900">
              <a:lnSpc>
                <a:spcPct val="150000"/>
              </a:lnSpc>
              <a:buFont typeface="Wingdings" panose="05000000000000000000" charset="0"/>
              <a:buChar char="Ø"/>
            </a:pPr>
            <a:r>
              <a:rPr lang="zh-CN" altLang="en-US" sz="2000" dirty="0"/>
              <a:t>降低模型复杂度。在数据较少时，模型过于复杂是产生过拟合的主要</a:t>
            </a:r>
            <a:r>
              <a:rPr lang="zh-CN" altLang="en-US" sz="2000" dirty="0" smtClean="0"/>
              <a:t>因素。</a:t>
            </a:r>
            <a:endParaRPr lang="zh-CN" altLang="en-US" sz="2000" dirty="0"/>
          </a:p>
          <a:p>
            <a:pPr marL="342900" indent="-342900">
              <a:lnSpc>
                <a:spcPct val="150000"/>
              </a:lnSpc>
              <a:buFont typeface="Wingdings" panose="05000000000000000000" charset="0"/>
              <a:buChar char="Ø"/>
            </a:pPr>
            <a:r>
              <a:rPr lang="zh-CN" altLang="en-US" sz="2000" dirty="0"/>
              <a:t>正则化</a:t>
            </a:r>
            <a:r>
              <a:rPr lang="zh-CN" altLang="en-US" sz="2000" dirty="0" smtClean="0"/>
              <a:t>方法。</a:t>
            </a:r>
            <a:endParaRPr lang="zh-CN" altLang="en-US" sz="2000" dirty="0"/>
          </a:p>
          <a:p>
            <a:pPr marL="342900" indent="-342900">
              <a:lnSpc>
                <a:spcPct val="150000"/>
              </a:lnSpc>
              <a:buFont typeface="Wingdings" panose="05000000000000000000" charset="0"/>
              <a:buChar char="Ø"/>
            </a:pPr>
            <a:r>
              <a:rPr lang="zh-CN" altLang="en-US" sz="2000" dirty="0"/>
              <a:t>集成学习方法。集成学习是把多个模型集成在一起，来降低单一模型的过拟合</a:t>
            </a:r>
            <a:r>
              <a:rPr lang="zh-CN" altLang="en-US" sz="2000" dirty="0" smtClean="0"/>
              <a:t>风险。</a:t>
            </a:r>
            <a:endParaRPr lang="zh-CN" altLang="en-US" sz="2000" dirty="0"/>
          </a:p>
        </p:txBody>
      </p:sp>
      <p:sp>
        <p:nvSpPr>
          <p:cNvPr id="6" name="标题 5"/>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228600" y="990600"/>
            <a:ext cx="4055745" cy="460375"/>
          </a:xfrm>
          <a:prstGeom prst="rect">
            <a:avLst/>
          </a:prstGeom>
          <a:noFill/>
        </p:spPr>
        <p:txBody>
          <a:bodyPr wrap="square" rtlCol="0" anchor="t">
            <a:spAutoFit/>
          </a:bodyPr>
          <a:lstStyle/>
          <a:p>
            <a:r>
              <a:rPr lang="zh-CN" altLang="en-US" sz="2400" b="1"/>
              <a:t>降低过拟合风险方法</a:t>
            </a: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47</a:t>
            </a:fld>
            <a:endParaRPr lang="en-US" altLang="ja-JP"/>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5" name="文本框 4"/>
          <p:cNvSpPr txBox="1"/>
          <p:nvPr/>
        </p:nvSpPr>
        <p:spPr>
          <a:xfrm>
            <a:off x="304800" y="914400"/>
            <a:ext cx="2325370" cy="460375"/>
          </a:xfrm>
          <a:prstGeom prst="rect">
            <a:avLst/>
          </a:prstGeom>
          <a:noFill/>
        </p:spPr>
        <p:txBody>
          <a:bodyPr wrap="none" rtlCol="0">
            <a:spAutoFit/>
          </a:bodyPr>
          <a:lstStyle/>
          <a:p>
            <a:r>
              <a:rPr lang="zh-CN" altLang="en-US" sz="2400" b="1" dirty="0"/>
              <a:t>调参和最终模型</a:t>
            </a:r>
          </a:p>
        </p:txBody>
      </p:sp>
      <p:sp>
        <p:nvSpPr>
          <p:cNvPr id="6" name="文本框 5"/>
          <p:cNvSpPr txBox="1"/>
          <p:nvPr/>
        </p:nvSpPr>
        <p:spPr>
          <a:xfrm>
            <a:off x="304800" y="1374775"/>
            <a:ext cx="8686165" cy="51706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a:t> </a:t>
            </a:r>
            <a:endParaRPr lang="en-US" altLang="zh-CN" sz="2000" dirty="0" smtClean="0"/>
          </a:p>
          <a:p>
            <a:pPr>
              <a:lnSpc>
                <a:spcPct val="150000"/>
              </a:lnSpc>
            </a:pPr>
            <a:r>
              <a:rPr lang="zh-CN" altLang="en-US" sz="2000" dirty="0" smtClean="0"/>
              <a:t>    大多数</a:t>
            </a:r>
            <a:r>
              <a:rPr lang="zh-CN" altLang="en-US" sz="2000" dirty="0"/>
              <a:t>学习算法都有些参数需要设定，参数配置不同，</a:t>
            </a:r>
            <a:r>
              <a:rPr lang="zh-CN" altLang="en-US" sz="2000" dirty="0" smtClean="0"/>
              <a:t>学习模型</a:t>
            </a:r>
            <a:r>
              <a:rPr lang="zh-CN" altLang="en-US" sz="2000" dirty="0"/>
              <a:t>的性能往往有显著差别。因此，在进行模型评估与选择时，除了要对适用学习算法进行选择，还需对算法参数进行设定</a:t>
            </a:r>
            <a:r>
              <a:rPr lang="zh-CN" altLang="en-US" sz="2000" dirty="0" smtClean="0"/>
              <a:t>，就是</a:t>
            </a:r>
            <a:r>
              <a:rPr lang="zh-CN" altLang="en-US" sz="2000" dirty="0"/>
              <a:t>通常所说的</a:t>
            </a:r>
            <a:r>
              <a:rPr lang="en-US" altLang="zh-CN" sz="2000" dirty="0"/>
              <a:t>“</a:t>
            </a:r>
            <a:r>
              <a:rPr lang="zh-CN" altLang="en-US" sz="2000" dirty="0"/>
              <a:t>参数调节</a:t>
            </a:r>
            <a:r>
              <a:rPr lang="en-US" altLang="zh-CN" sz="2000" dirty="0"/>
              <a:t>”</a:t>
            </a:r>
            <a:r>
              <a:rPr lang="zh-CN" altLang="en-US" sz="2000" dirty="0"/>
              <a:t>，简称</a:t>
            </a:r>
            <a:r>
              <a:rPr lang="en-US" altLang="zh-CN" sz="2000" dirty="0"/>
              <a:t>“</a:t>
            </a:r>
            <a:r>
              <a:rPr lang="zh-CN" altLang="en-US" sz="2000" dirty="0"/>
              <a:t>调参</a:t>
            </a:r>
            <a:r>
              <a:rPr lang="en-US" altLang="zh-CN" sz="2000" dirty="0"/>
              <a:t>”</a:t>
            </a:r>
            <a:r>
              <a:rPr lang="zh-CN" altLang="en-US" sz="2000" dirty="0"/>
              <a:t>。</a:t>
            </a:r>
          </a:p>
          <a:p>
            <a:pPr>
              <a:lnSpc>
                <a:spcPct val="150000"/>
              </a:lnSpc>
            </a:pPr>
            <a:r>
              <a:rPr lang="en-US" altLang="zh-CN" sz="2000" dirty="0"/>
              <a:t> </a:t>
            </a:r>
            <a:r>
              <a:rPr lang="zh-CN" altLang="en-US" sz="2000" dirty="0" smtClean="0"/>
              <a:t>机器学习</a:t>
            </a:r>
            <a:r>
              <a:rPr lang="zh-CN" altLang="en-US" sz="2000" dirty="0"/>
              <a:t>常常涉及两类参数</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一类</a:t>
            </a:r>
            <a:r>
              <a:rPr lang="zh-CN" altLang="en-US" sz="2000" dirty="0"/>
              <a:t>是算法的参数，亦称</a:t>
            </a:r>
            <a:r>
              <a:rPr lang="en-US" altLang="zh-CN" sz="2000" dirty="0"/>
              <a:t>“</a:t>
            </a:r>
            <a:r>
              <a:rPr lang="zh-CN" altLang="en-US" sz="2000" dirty="0"/>
              <a:t>超参数</a:t>
            </a:r>
            <a:r>
              <a:rPr lang="en-US" altLang="zh-CN" sz="2000" dirty="0"/>
              <a:t>”</a:t>
            </a:r>
            <a:r>
              <a:rPr lang="zh-CN" altLang="en-US" sz="2000" dirty="0"/>
              <a:t>，数目常在</a:t>
            </a:r>
            <a:r>
              <a:rPr lang="en-US" altLang="zh-CN" sz="2000" dirty="0"/>
              <a:t>10</a:t>
            </a:r>
            <a:r>
              <a:rPr lang="zh-CN" altLang="en-US" sz="2000" dirty="0" smtClean="0"/>
              <a:t>以内。</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另</a:t>
            </a:r>
            <a:r>
              <a:rPr lang="zh-CN" altLang="en-US" sz="2000" dirty="0"/>
              <a:t>一个是模型的参数，数目可能很多，例如大型</a:t>
            </a:r>
            <a:r>
              <a:rPr lang="en-US" altLang="zh-CN" sz="2000" dirty="0"/>
              <a:t>“</a:t>
            </a:r>
            <a:r>
              <a:rPr lang="zh-CN" altLang="en-US" sz="2000" dirty="0"/>
              <a:t>深度学习</a:t>
            </a:r>
            <a:r>
              <a:rPr lang="en-US" altLang="zh-CN" sz="2000" dirty="0"/>
              <a:t>”</a:t>
            </a:r>
            <a:r>
              <a:rPr lang="zh-CN" altLang="en-US" sz="2000" dirty="0"/>
              <a:t>模型甚至有上百亿个</a:t>
            </a:r>
            <a:r>
              <a:rPr lang="zh-CN" altLang="en-US" sz="2000" dirty="0" smtClean="0"/>
              <a:t>参数。</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两者</a:t>
            </a:r>
            <a:r>
              <a:rPr lang="zh-CN" altLang="en-US" sz="2000" dirty="0"/>
              <a:t>调参的方式相似，均是产生多个模型之后基于某种评估方法来进行选择；不同之处是前者通常是由人工设定多个参数候选值后产生模型，后者是通过学习来产生多个候选模型。</a:t>
            </a:r>
          </a:p>
        </p:txBody>
      </p:sp>
      <p:sp>
        <p:nvSpPr>
          <p:cNvPr id="7" name="文本框 6"/>
          <p:cNvSpPr txBox="1"/>
          <p:nvPr/>
        </p:nvSpPr>
        <p:spPr>
          <a:xfrm>
            <a:off x="325582" y="1524000"/>
            <a:ext cx="1047082" cy="400110"/>
          </a:xfrm>
          <a:prstGeom prst="rect">
            <a:avLst/>
          </a:prstGeom>
          <a:noFill/>
        </p:spPr>
        <p:txBody>
          <a:bodyPr wrap="none" rtlCol="0" anchor="t">
            <a:spAutoFit/>
          </a:bodyPr>
          <a:lstStyle/>
          <a:p>
            <a:pPr marL="342900" indent="-342900">
              <a:buFont typeface="Wingdings" panose="05000000000000000000" pitchFamily="2" charset="2"/>
              <a:buChar char="l"/>
            </a:pPr>
            <a:r>
              <a:rPr lang="zh-CN" altLang="en-US" sz="2000" b="1" dirty="0">
                <a:sym typeface="+mn-ea"/>
              </a:rPr>
              <a:t>调参</a:t>
            </a:r>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48</a:t>
            </a:fld>
            <a:endParaRPr lang="en-US" altLang="ja-JP"/>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5" name="文本框 4"/>
          <p:cNvSpPr txBox="1"/>
          <p:nvPr/>
        </p:nvSpPr>
        <p:spPr>
          <a:xfrm>
            <a:off x="304800" y="914400"/>
            <a:ext cx="2325370" cy="460375"/>
          </a:xfrm>
          <a:prstGeom prst="rect">
            <a:avLst/>
          </a:prstGeom>
          <a:noFill/>
        </p:spPr>
        <p:txBody>
          <a:bodyPr wrap="none" rtlCol="0">
            <a:spAutoFit/>
          </a:bodyPr>
          <a:lstStyle/>
          <a:p>
            <a:r>
              <a:rPr lang="zh-CN" altLang="en-US" sz="2400" b="1" dirty="0"/>
              <a:t>调参和最终模型</a:t>
            </a:r>
          </a:p>
        </p:txBody>
      </p:sp>
      <p:sp>
        <p:nvSpPr>
          <p:cNvPr id="6" name="文本框 5"/>
          <p:cNvSpPr txBox="1"/>
          <p:nvPr/>
        </p:nvSpPr>
        <p:spPr>
          <a:xfrm>
            <a:off x="321104" y="1676400"/>
            <a:ext cx="8686165"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altLang="zh-CN" sz="2000" dirty="0"/>
              <a:t>         </a:t>
            </a:r>
            <a:endParaRPr lang="en-US" altLang="zh-CN" sz="2000" dirty="0" smtClean="0"/>
          </a:p>
          <a:p>
            <a:pPr algn="just">
              <a:lnSpc>
                <a:spcPct val="150000"/>
              </a:lnSpc>
            </a:pPr>
            <a:r>
              <a:rPr lang="zh-CN" altLang="en-US" sz="2000" dirty="0" smtClean="0">
                <a:sym typeface="+mn-ea"/>
              </a:rPr>
              <a:t>    机器学习</a:t>
            </a:r>
            <a:r>
              <a:rPr lang="zh-CN" altLang="en-US" sz="2000" dirty="0">
                <a:sym typeface="+mn-ea"/>
              </a:rPr>
              <a:t>算法的参数很多都是在实数范围内取值，因此，对每种参数配置都训练出模型是不可能的。现实中常用的做法是对每个参数选定一个范围和变化补偿，例如在</a:t>
            </a:r>
            <a:r>
              <a:rPr lang="en-US" altLang="zh-CN" sz="2000" dirty="0">
                <a:sym typeface="+mn-ea"/>
              </a:rPr>
              <a:t>[0</a:t>
            </a:r>
            <a:r>
              <a:rPr lang="zh-CN" altLang="en-US" sz="2000" dirty="0">
                <a:sym typeface="+mn-ea"/>
              </a:rPr>
              <a:t>，</a:t>
            </a:r>
            <a:r>
              <a:rPr lang="en-US" altLang="zh-CN" sz="2000" dirty="0">
                <a:sym typeface="+mn-ea"/>
              </a:rPr>
              <a:t>0.2]</a:t>
            </a:r>
            <a:r>
              <a:rPr lang="zh-CN" altLang="en-US" sz="2000" dirty="0">
                <a:sym typeface="+mn-ea"/>
              </a:rPr>
              <a:t>范围内以</a:t>
            </a:r>
            <a:r>
              <a:rPr lang="en-US" altLang="zh-CN" sz="2000" dirty="0">
                <a:sym typeface="+mn-ea"/>
              </a:rPr>
              <a:t>0.05</a:t>
            </a:r>
            <a:r>
              <a:rPr lang="zh-CN" altLang="en-US" sz="2000" dirty="0">
                <a:sym typeface="+mn-ea"/>
              </a:rPr>
              <a:t>为步长，则实际要评估的候选参数值有</a:t>
            </a:r>
            <a:r>
              <a:rPr lang="en-US" altLang="zh-CN" sz="2000" dirty="0">
                <a:sym typeface="+mn-ea"/>
              </a:rPr>
              <a:t>5</a:t>
            </a:r>
            <a:r>
              <a:rPr lang="zh-CN" altLang="en-US" sz="2000" dirty="0">
                <a:sym typeface="+mn-ea"/>
              </a:rPr>
              <a:t>个，最终使从这</a:t>
            </a:r>
            <a:r>
              <a:rPr lang="en-US" altLang="zh-CN" sz="2000" dirty="0">
                <a:sym typeface="+mn-ea"/>
              </a:rPr>
              <a:t>5</a:t>
            </a:r>
            <a:r>
              <a:rPr lang="zh-CN" altLang="en-US" sz="2000" dirty="0">
                <a:sym typeface="+mn-ea"/>
              </a:rPr>
              <a:t>个候选值中产生选定值，显然这样的参数往往不是</a:t>
            </a:r>
            <a:r>
              <a:rPr lang="en-US" altLang="zh-CN" sz="2000" dirty="0">
                <a:sym typeface="+mn-ea"/>
              </a:rPr>
              <a:t>“</a:t>
            </a:r>
            <a:r>
              <a:rPr lang="zh-CN" altLang="en-US" sz="2000" dirty="0">
                <a:sym typeface="+mn-ea"/>
              </a:rPr>
              <a:t>最佳</a:t>
            </a:r>
            <a:r>
              <a:rPr lang="en-US" altLang="zh-CN" sz="2000" dirty="0">
                <a:sym typeface="+mn-ea"/>
              </a:rPr>
              <a:t>”</a:t>
            </a:r>
            <a:r>
              <a:rPr lang="zh-CN" altLang="en-US" sz="2000" dirty="0">
                <a:sym typeface="+mn-ea"/>
              </a:rPr>
              <a:t>值，但这是在计算机开销和性能之间进行折中的</a:t>
            </a:r>
            <a:r>
              <a:rPr lang="zh-CN" altLang="en-US" sz="2000" dirty="0" smtClean="0">
                <a:sym typeface="+mn-ea"/>
              </a:rPr>
              <a:t>结果。事实上</a:t>
            </a:r>
            <a:r>
              <a:rPr lang="zh-CN" altLang="en-US" sz="2000" dirty="0">
                <a:sym typeface="+mn-ea"/>
              </a:rPr>
              <a:t>，即便在进行这样的折中后，调参往往仍很困难。</a:t>
            </a:r>
            <a:endParaRPr lang="zh-CN" altLang="en-US" sz="2000" dirty="0"/>
          </a:p>
          <a:p>
            <a:pPr algn="just">
              <a:lnSpc>
                <a:spcPct val="150000"/>
              </a:lnSpc>
            </a:pPr>
            <a:r>
              <a:rPr lang="en-US" altLang="zh-CN" sz="2000" dirty="0">
                <a:sym typeface="+mn-ea"/>
              </a:rPr>
              <a:t>    </a:t>
            </a:r>
            <a:r>
              <a:rPr lang="zh-CN" altLang="en-US" sz="2000" dirty="0" smtClean="0">
                <a:sym typeface="+mn-ea"/>
              </a:rPr>
              <a:t>例如</a:t>
            </a:r>
            <a:r>
              <a:rPr lang="zh-CN" altLang="en-US" sz="2000" dirty="0">
                <a:sym typeface="+mn-ea"/>
              </a:rPr>
              <a:t>：算法假如有</a:t>
            </a:r>
            <a:r>
              <a:rPr lang="en-US" altLang="zh-CN" sz="2000" dirty="0">
                <a:sym typeface="+mn-ea"/>
              </a:rPr>
              <a:t>3</a:t>
            </a:r>
            <a:r>
              <a:rPr lang="zh-CN" altLang="en-US" sz="2000" dirty="0">
                <a:sym typeface="+mn-ea"/>
              </a:rPr>
              <a:t>个参数，每个参数考虑有</a:t>
            </a:r>
            <a:r>
              <a:rPr lang="en-US" altLang="zh-CN" sz="2000" dirty="0">
                <a:sym typeface="+mn-ea"/>
              </a:rPr>
              <a:t>5</a:t>
            </a:r>
            <a:r>
              <a:rPr lang="zh-CN" altLang="en-US" sz="2000" dirty="0">
                <a:sym typeface="+mn-ea"/>
              </a:rPr>
              <a:t>个候选值，则对于一组训练</a:t>
            </a:r>
            <a:r>
              <a:rPr lang="en-US" altLang="zh-CN" sz="2000" dirty="0">
                <a:sym typeface="+mn-ea"/>
              </a:rPr>
              <a:t>/</a:t>
            </a:r>
            <a:r>
              <a:rPr lang="zh-CN" altLang="en-US" sz="2000" dirty="0">
                <a:sym typeface="+mn-ea"/>
              </a:rPr>
              <a:t>测试集就有</a:t>
            </a:r>
            <a:r>
              <a:rPr lang="en-US" altLang="zh-CN" sz="2000" dirty="0">
                <a:sym typeface="+mn-ea"/>
              </a:rPr>
              <a:t>5</a:t>
            </a:r>
            <a:r>
              <a:rPr lang="en-US" altLang="zh-CN" sz="2000" baseline="30000" dirty="0">
                <a:sym typeface="+mn-ea"/>
              </a:rPr>
              <a:t>3</a:t>
            </a:r>
            <a:r>
              <a:rPr lang="zh-CN" altLang="en-US" sz="2000" dirty="0">
                <a:sym typeface="+mn-ea"/>
              </a:rPr>
              <a:t>个模型需要考察。</a:t>
            </a:r>
            <a:endParaRPr lang="zh-CN" altLang="en-US" sz="2000" dirty="0"/>
          </a:p>
        </p:txBody>
      </p:sp>
      <p:sp>
        <p:nvSpPr>
          <p:cNvPr id="7" name="文本框 6"/>
          <p:cNvSpPr txBox="1"/>
          <p:nvPr/>
        </p:nvSpPr>
        <p:spPr>
          <a:xfrm>
            <a:off x="321104" y="1752600"/>
            <a:ext cx="1047082" cy="40011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b="1" dirty="0">
                <a:sym typeface="+mn-ea"/>
              </a:rPr>
              <a:t>调参</a:t>
            </a: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49</a:t>
            </a:fld>
            <a:endParaRPr lang="en-US" altLang="ja-JP"/>
          </a:p>
        </p:txBody>
      </p:sp>
      <p:sp>
        <p:nvSpPr>
          <p:cNvPr id="9" name="标题 8"/>
          <p:cNvSpPr>
            <a:spLocks noGrp="1"/>
          </p:cNvSpPr>
          <p:nvPr>
            <p:ph type="title"/>
          </p:nvPr>
        </p:nvSpPr>
        <p:spPr/>
        <p:txBody>
          <a:bodyPr/>
          <a:lstStyle/>
          <a:p>
            <a:r>
              <a:rPr lang="en-US" altLang="zh-CN" dirty="0" smtClean="0"/>
              <a:t>7.1.2 </a:t>
            </a:r>
            <a:r>
              <a:rPr lang="zh-CN" altLang="en-US" dirty="0">
                <a:sym typeface="+mn-ea"/>
              </a:rPr>
              <a:t>机器学习的过程</a:t>
            </a:r>
            <a:endParaRPr lang="en-US" altLang="zh-CN" dirty="0"/>
          </a:p>
        </p:txBody>
      </p:sp>
      <p:sp>
        <p:nvSpPr>
          <p:cNvPr id="5" name="文本框 4"/>
          <p:cNvSpPr txBox="1"/>
          <p:nvPr/>
        </p:nvSpPr>
        <p:spPr>
          <a:xfrm>
            <a:off x="304800" y="914400"/>
            <a:ext cx="2325370" cy="460375"/>
          </a:xfrm>
          <a:prstGeom prst="rect">
            <a:avLst/>
          </a:prstGeom>
          <a:noFill/>
        </p:spPr>
        <p:txBody>
          <a:bodyPr wrap="none" rtlCol="0">
            <a:spAutoFit/>
          </a:bodyPr>
          <a:lstStyle/>
          <a:p>
            <a:r>
              <a:rPr lang="zh-CN" altLang="en-US" sz="2400" b="1"/>
              <a:t>调参和最终模型</a:t>
            </a:r>
          </a:p>
        </p:txBody>
      </p:sp>
      <p:sp>
        <p:nvSpPr>
          <p:cNvPr id="6" name="文本框 5"/>
          <p:cNvSpPr txBox="1"/>
          <p:nvPr/>
        </p:nvSpPr>
        <p:spPr>
          <a:xfrm>
            <a:off x="322811" y="1524000"/>
            <a:ext cx="8686165" cy="33239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a:t>         </a:t>
            </a:r>
            <a:endParaRPr lang="en-US" altLang="zh-CN" sz="2000" dirty="0" smtClean="0"/>
          </a:p>
          <a:p>
            <a:pPr>
              <a:lnSpc>
                <a:spcPct val="150000"/>
              </a:lnSpc>
            </a:pPr>
            <a:r>
              <a:rPr lang="zh-CN" altLang="en-US" sz="2000" dirty="0" smtClean="0"/>
              <a:t>    在</a:t>
            </a:r>
            <a:r>
              <a:rPr lang="zh-CN" altLang="en-US" sz="2000" dirty="0"/>
              <a:t>模型选择完成之后，学习算法和参数配置已选定，此时应该用数据集</a:t>
            </a:r>
            <a:r>
              <a:rPr lang="en-US" altLang="zh-CN" sz="2000" dirty="0"/>
              <a:t>D</a:t>
            </a:r>
            <a:r>
              <a:rPr lang="zh-CN" altLang="en-US" sz="2000" dirty="0"/>
              <a:t>重新训练模型，这个模型在训练过程中使用了所有</a:t>
            </a:r>
            <a:r>
              <a:rPr lang="en-US" altLang="zh-CN" sz="2000" dirty="0"/>
              <a:t>m</a:t>
            </a:r>
            <a:r>
              <a:rPr lang="zh-CN" altLang="en-US" sz="2000" dirty="0"/>
              <a:t>个样本，这是最终要提交给用户的模型。</a:t>
            </a:r>
          </a:p>
          <a:p>
            <a:pPr>
              <a:lnSpc>
                <a:spcPct val="150000"/>
              </a:lnSpc>
            </a:pPr>
            <a:r>
              <a:rPr lang="en-US" altLang="zh-CN" sz="2000" dirty="0"/>
              <a:t>    </a:t>
            </a:r>
            <a:r>
              <a:rPr lang="zh-CN" altLang="en-US" sz="2000" dirty="0"/>
              <a:t>另外需要注意的是：通常</a:t>
            </a:r>
            <a:r>
              <a:rPr lang="zh-CN" altLang="en-US" sz="2000" dirty="0" smtClean="0"/>
              <a:t>情况将</a:t>
            </a:r>
            <a:r>
              <a:rPr lang="zh-CN" altLang="en-US" sz="2000" dirty="0"/>
              <a:t>在实际中遇到的</a:t>
            </a:r>
            <a:r>
              <a:rPr lang="zh-CN" altLang="en-US" sz="2000" dirty="0" smtClean="0"/>
              <a:t>数据称为测试数据（</a:t>
            </a:r>
            <a:r>
              <a:rPr lang="en-US" altLang="zh-CN" sz="2000" dirty="0" smtClean="0"/>
              <a:t>Test set</a:t>
            </a:r>
            <a:r>
              <a:rPr lang="zh-CN" altLang="en-US" sz="2000" dirty="0" smtClean="0"/>
              <a:t>），</a:t>
            </a:r>
            <a:r>
              <a:rPr lang="zh-CN" altLang="en-US" sz="2000" dirty="0"/>
              <a:t>为了加以区分，模型评估和选择中用于评估测试的数据集</a:t>
            </a:r>
            <a:r>
              <a:rPr lang="zh-CN" altLang="en-US" sz="2000" dirty="0" smtClean="0"/>
              <a:t>常称为</a:t>
            </a:r>
            <a:r>
              <a:rPr lang="en-US" altLang="zh-CN" sz="2000" dirty="0"/>
              <a:t>“</a:t>
            </a:r>
            <a:r>
              <a:rPr lang="zh-CN" altLang="en-US" sz="2000" dirty="0"/>
              <a:t>验证集（</a:t>
            </a:r>
            <a:r>
              <a:rPr lang="en-US" altLang="zh-CN" sz="2000" dirty="0" err="1"/>
              <a:t>validaationSet</a:t>
            </a:r>
            <a:r>
              <a:rPr lang="en-US" altLang="zh-CN" sz="2000" dirty="0" smtClean="0"/>
              <a:t>)”</a:t>
            </a:r>
            <a:r>
              <a:rPr lang="zh-CN" altLang="en-US" sz="2000" dirty="0" smtClean="0"/>
              <a:t>。</a:t>
            </a:r>
            <a:endParaRPr lang="en-US" altLang="zh-CN" sz="2000" dirty="0"/>
          </a:p>
        </p:txBody>
      </p:sp>
      <p:sp>
        <p:nvSpPr>
          <p:cNvPr id="7" name="文本框 6"/>
          <p:cNvSpPr txBox="1"/>
          <p:nvPr/>
        </p:nvSpPr>
        <p:spPr>
          <a:xfrm>
            <a:off x="322811" y="1618996"/>
            <a:ext cx="2096770" cy="40011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dirty="0">
                <a:sym typeface="+mn-ea"/>
              </a:rPr>
              <a:t>最终模型</a:t>
            </a: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en-US" dirty="0" smtClean="0">
                <a:sym typeface="+mn-ea"/>
              </a:rPr>
              <a:t>机器学习的定义</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a:t>
            </a:fld>
            <a:endParaRPr lang="en-US" altLang="ja-JP"/>
          </a:p>
        </p:txBody>
      </p:sp>
      <p:sp>
        <p:nvSpPr>
          <p:cNvPr id="6" name="文本框 5"/>
          <p:cNvSpPr txBox="1"/>
          <p:nvPr/>
        </p:nvSpPr>
        <p:spPr>
          <a:xfrm>
            <a:off x="394970" y="1330960"/>
            <a:ext cx="8154670" cy="2306955"/>
          </a:xfrm>
          <a:prstGeom prst="rect">
            <a:avLst/>
          </a:prstGeom>
          <a:noFill/>
        </p:spPr>
        <p:txBody>
          <a:bodyPr wrap="square" rtlCol="0" anchor="t">
            <a:spAutoFit/>
          </a:bodyPr>
          <a:lstStyle/>
          <a:p>
            <a:pPr>
              <a:lnSpc>
                <a:spcPct val="150000"/>
              </a:lnSpc>
            </a:pPr>
            <a:r>
              <a:rPr lang="zh-CN" altLang="en-US" sz="2400" dirty="0"/>
              <a:t>阿瑟·萨缪尔Arthur Samuel给出的定义是：</a:t>
            </a:r>
          </a:p>
          <a:p>
            <a:pPr>
              <a:lnSpc>
                <a:spcPct val="150000"/>
              </a:lnSpc>
            </a:pPr>
            <a:r>
              <a:rPr lang="en-US" altLang="zh-CN" sz="2400" dirty="0" smtClean="0"/>
              <a:t>F</a:t>
            </a:r>
            <a:r>
              <a:rPr lang="zh-CN" altLang="en-US" sz="2400" dirty="0" smtClean="0"/>
              <a:t>ield </a:t>
            </a:r>
            <a:r>
              <a:rPr lang="zh-CN" altLang="en-US" sz="2400" dirty="0"/>
              <a:t>of study that gives computers the ability to learn without being explicitly programmed.</a:t>
            </a:r>
          </a:p>
          <a:p>
            <a:pPr>
              <a:lnSpc>
                <a:spcPct val="150000"/>
              </a:lnSpc>
            </a:pPr>
            <a:r>
              <a:rPr lang="zh-CN" altLang="en-US" sz="2400" dirty="0"/>
              <a:t>在非显著式编程下，让计算机具有学习能力的研究</a:t>
            </a:r>
            <a:r>
              <a:rPr lang="zh-CN" altLang="en-US" sz="2400" dirty="0" smtClean="0"/>
              <a:t>领域。</a:t>
            </a:r>
            <a:endParaRPr lang="zh-CN" altLang="en-US" sz="2400" dirty="0"/>
          </a:p>
        </p:txBody>
      </p:sp>
      <p:sp>
        <p:nvSpPr>
          <p:cNvPr id="7" name="圆角矩形 6"/>
          <p:cNvSpPr/>
          <p:nvPr/>
        </p:nvSpPr>
        <p:spPr>
          <a:xfrm>
            <a:off x="530860" y="4103370"/>
            <a:ext cx="7882255" cy="1637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a:t>       1952</a:t>
            </a:r>
            <a:r>
              <a:rPr lang="zh-CN" altLang="en-US" sz="2000" dirty="0"/>
              <a:t>年，IBM 的 Arthur Samuel（被誉为“机器学习之父”）设计了一款可以学习的西洋跳棋程序。它能通过观察棋子的走位来构建新的模型，并用其提高自己的下棋技巧。Samuel 和这个程序进行多场对弈后发现，随着时间的推移 程序的棋艺变得越来越好。</a:t>
            </a: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50</a:t>
            </a:fld>
            <a:endParaRPr lang="en-US" altLang="ja-JP"/>
          </a:p>
        </p:txBody>
      </p:sp>
      <p:sp>
        <p:nvSpPr>
          <p:cNvPr id="22" name="矩形 21"/>
          <p:cNvSpPr/>
          <p:nvPr/>
        </p:nvSpPr>
        <p:spPr>
          <a:xfrm>
            <a:off x="7409313" y="1570683"/>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23" name="圖片 22"/>
          <p:cNvPicPr>
            <a:picLocks noChangeAspect="1"/>
          </p:cNvPicPr>
          <p:nvPr/>
        </p:nvPicPr>
        <p:blipFill>
          <a:blip r:embed="rId2" cstate="print"/>
          <a:stretch>
            <a:fillRect/>
          </a:stretch>
        </p:blipFill>
        <p:spPr>
          <a:xfrm>
            <a:off x="6508057" y="1380589"/>
            <a:ext cx="931280" cy="788574"/>
          </a:xfrm>
          <a:prstGeom prst="rect">
            <a:avLst/>
          </a:prstGeom>
        </p:spPr>
      </p:pic>
      <p:pic>
        <p:nvPicPr>
          <p:cNvPr id="24" name="圖片 23"/>
          <p:cNvPicPr>
            <a:picLocks noChangeAspect="1"/>
          </p:cNvPicPr>
          <p:nvPr/>
        </p:nvPicPr>
        <p:blipFill>
          <a:blip r:embed="rId3" cstate="print"/>
          <a:stretch>
            <a:fillRect/>
          </a:stretch>
        </p:blipFill>
        <p:spPr>
          <a:xfrm>
            <a:off x="6508057" y="2323171"/>
            <a:ext cx="899978" cy="806322"/>
          </a:xfrm>
          <a:prstGeom prst="rect">
            <a:avLst/>
          </a:prstGeom>
        </p:spPr>
      </p:pic>
      <p:sp>
        <p:nvSpPr>
          <p:cNvPr id="25" name="文字方塊 24"/>
          <p:cNvSpPr txBox="1"/>
          <p:nvPr/>
        </p:nvSpPr>
        <p:spPr>
          <a:xfrm>
            <a:off x="7427251" y="2582125"/>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26" name="文字方塊 25"/>
          <p:cNvSpPr txBox="1"/>
          <p:nvPr/>
        </p:nvSpPr>
        <p:spPr>
          <a:xfrm>
            <a:off x="7439337" y="3553581"/>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27" name="圖片 26"/>
          <p:cNvPicPr>
            <a:picLocks noChangeAspect="1"/>
          </p:cNvPicPr>
          <p:nvPr/>
        </p:nvPicPr>
        <p:blipFill>
          <a:blip r:embed="rId4" cstate="print"/>
          <a:stretch>
            <a:fillRect/>
          </a:stretch>
        </p:blipFill>
        <p:spPr>
          <a:xfrm>
            <a:off x="6511559" y="3283501"/>
            <a:ext cx="915693" cy="886412"/>
          </a:xfrm>
          <a:prstGeom prst="rect">
            <a:avLst/>
          </a:prstGeom>
        </p:spPr>
      </p:pic>
      <p:pic>
        <p:nvPicPr>
          <p:cNvPr id="5" name="圖片 3"/>
          <p:cNvPicPr>
            <a:picLocks noChangeAspect="1"/>
          </p:cNvPicPr>
          <p:nvPr/>
        </p:nvPicPr>
        <p:blipFill>
          <a:blip r:embed="rId5" cstate="print"/>
          <a:stretch>
            <a:fillRect/>
          </a:stretch>
        </p:blipFill>
        <p:spPr>
          <a:xfrm flipH="1">
            <a:off x="3762758" y="1609649"/>
            <a:ext cx="1323975" cy="1685925"/>
          </a:xfrm>
          <a:prstGeom prst="rect">
            <a:avLst/>
          </a:prstGeom>
        </p:spPr>
      </p:pic>
      <p:sp>
        <p:nvSpPr>
          <p:cNvPr id="15" name="文字方塊 14"/>
          <p:cNvSpPr txBox="1"/>
          <p:nvPr/>
        </p:nvSpPr>
        <p:spPr>
          <a:xfrm>
            <a:off x="344855" y="2942996"/>
            <a:ext cx="2976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这是</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6" name="文字方塊 15"/>
          <p:cNvSpPr txBox="1"/>
          <p:nvPr/>
        </p:nvSpPr>
        <p:spPr>
          <a:xfrm>
            <a:off x="6066395" y="4253399"/>
            <a:ext cx="1745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大量的图片</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7" name="文字方塊 16"/>
          <p:cNvSpPr txBox="1"/>
          <p:nvPr/>
        </p:nvSpPr>
        <p:spPr>
          <a:xfrm>
            <a:off x="2081609" y="4021744"/>
            <a:ext cx="2683282" cy="461665"/>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你编写的学习程序</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cxnSp>
        <p:nvCxnSpPr>
          <p:cNvPr id="19" name="直線單箭頭接點 18"/>
          <p:cNvCxnSpPr/>
          <p:nvPr/>
        </p:nvCxnSpPr>
        <p:spPr>
          <a:xfrm flipH="1" flipV="1">
            <a:off x="4396620" y="3295574"/>
            <a:ext cx="0" cy="735190"/>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318439"/>
            <a:ext cx="1498166" cy="5255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21" name="弧形箭號 (下彎) 20"/>
          <p:cNvSpPr/>
          <p:nvPr/>
        </p:nvSpPr>
        <p:spPr>
          <a:xfrm rot="9648183">
            <a:off x="2601426" y="3147257"/>
            <a:ext cx="1488693" cy="5536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18" name="文字方塊 17"/>
          <p:cNvSpPr txBox="1"/>
          <p:nvPr/>
        </p:nvSpPr>
        <p:spPr>
          <a:xfrm>
            <a:off x="4170101" y="132624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28" name="Picture 12" descr="https://encrypted-tbn1.gstatic.com/images?q=tbn:ANd9GcRcwlRKAlSIaCI4W5PRYVbuBQQXifF-56bFqAjh9DMe-_3Lh8_YK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5350" y="1743808"/>
            <a:ext cx="1351186" cy="769301"/>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8" name="文本框 7"/>
          <p:cNvSpPr txBox="1"/>
          <p:nvPr/>
        </p:nvSpPr>
        <p:spPr>
          <a:xfrm>
            <a:off x="4396740" y="243205"/>
            <a:ext cx="2324100" cy="521970"/>
          </a:xfrm>
          <a:prstGeom prst="rect">
            <a:avLst/>
          </a:prstGeom>
          <a:noFill/>
        </p:spPr>
        <p:txBody>
          <a:bodyPr wrap="none" rtlCol="0">
            <a:spAutoFit/>
          </a:bodyPr>
          <a:lstStyle/>
          <a:p>
            <a:r>
              <a:rPr lang="en-US" altLang="zh-CN" sz="2800" b="1">
                <a:solidFill>
                  <a:schemeClr val="bg1"/>
                </a:solidFill>
              </a:rPr>
              <a:t>——</a:t>
            </a:r>
            <a:r>
              <a:rPr lang="zh-CN" altLang="en-US" sz="2800" b="1">
                <a:solidFill>
                  <a:schemeClr val="bg1"/>
                </a:solidFill>
              </a:rPr>
              <a:t>举例说明</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bldLvl="0" animBg="1"/>
      <p:bldP spid="21" grpId="0" bldLvl="0" animBg="1"/>
      <p:bldP spid="1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51</a:t>
            </a:fld>
            <a:endParaRPr lang="en-US" altLang="ja-JP"/>
          </a:p>
        </p:txBody>
      </p:sp>
      <p:sp>
        <p:nvSpPr>
          <p:cNvPr id="5" name="標題 1"/>
          <p:cNvSpPr>
            <a:spLocks noGrp="1"/>
          </p:cNvSpPr>
          <p:nvPr/>
        </p:nvSpPr>
        <p:spPr>
          <a:xfrm>
            <a:off x="517525" y="135017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6" name="圓柱 5"/>
          <p:cNvSpPr/>
          <p:nvPr/>
        </p:nvSpPr>
        <p:spPr>
          <a:xfrm>
            <a:off x="977476" y="2602275"/>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graphicFrame>
        <p:nvGraphicFramePr>
          <p:cNvPr id="15" name="Object 12"/>
          <p:cNvGraphicFramePr>
            <a:graphicFrameLocks noChangeAspect="1"/>
          </p:cNvGraphicFramePr>
          <p:nvPr/>
        </p:nvGraphicFramePr>
        <p:xfrm>
          <a:off x="2709620" y="3074044"/>
          <a:ext cx="1109662" cy="346472"/>
        </p:xfrm>
        <a:graphic>
          <a:graphicData uri="http://schemas.openxmlformats.org/presentationml/2006/ole">
            <mc:AlternateContent xmlns:mc="http://schemas.openxmlformats.org/markup-compatibility/2006">
              <mc:Choice xmlns:v="urn:schemas-microsoft-com:vml" Requires="v">
                <p:oleObj spid="_x0000_s5795" name="方程式" r:id="rId3" imgW="12496800" imgH="5181600" progId="Equation.3">
                  <p:embed/>
                </p:oleObj>
              </mc:Choice>
              <mc:Fallback>
                <p:oleObj name="方程式" r:id="rId3" imgW="12496800" imgH="5181600" progId="Equation.3">
                  <p:embed/>
                  <p:pic>
                    <p:nvPicPr>
                      <p:cNvPr id="0" name="图片 2048"/>
                      <p:cNvPicPr>
                        <a:picLocks noChangeAspect="1"/>
                      </p:cNvPicPr>
                      <p:nvPr/>
                    </p:nvPicPr>
                    <p:blipFill>
                      <a:blip r:embed="rId4"/>
                      <a:stretch>
                        <a:fillRect/>
                      </a:stretch>
                    </p:blipFill>
                    <p:spPr>
                      <a:xfrm>
                        <a:off x="2709620" y="3074044"/>
                        <a:ext cx="1109662" cy="346472"/>
                      </a:xfrm>
                      <a:prstGeom prst="rect">
                        <a:avLst/>
                      </a:prstGeom>
                      <a:noFill/>
                      <a:ln w="9525">
                        <a:noFill/>
                      </a:ln>
                    </p:spPr>
                  </p:pic>
                </p:oleObj>
              </mc:Fallback>
            </mc:AlternateContent>
          </a:graphicData>
        </a:graphic>
      </p:graphicFrame>
      <p:graphicFrame>
        <p:nvGraphicFramePr>
          <p:cNvPr id="49" name="Object 12"/>
          <p:cNvGraphicFramePr>
            <a:graphicFrameLocks noChangeAspect="1"/>
          </p:cNvGraphicFramePr>
          <p:nvPr/>
        </p:nvGraphicFramePr>
        <p:xfrm>
          <a:off x="1428797" y="4083036"/>
          <a:ext cx="2141537" cy="345281"/>
        </p:xfrm>
        <a:graphic>
          <a:graphicData uri="http://schemas.openxmlformats.org/presentationml/2006/ole">
            <mc:AlternateContent xmlns:mc="http://schemas.openxmlformats.org/markup-compatibility/2006">
              <mc:Choice xmlns:v="urn:schemas-microsoft-com:vml" Requires="v">
                <p:oleObj spid="_x0000_s5796" name="方程式" r:id="rId5" imgW="24079200" imgH="5181600" progId="Equation.3">
                  <p:embed/>
                </p:oleObj>
              </mc:Choice>
              <mc:Fallback>
                <p:oleObj name="方程式" r:id="rId5" imgW="24079200" imgH="5181600" progId="Equation.3">
                  <p:embed/>
                  <p:pic>
                    <p:nvPicPr>
                      <p:cNvPr id="0" name="图片 2049"/>
                      <p:cNvPicPr>
                        <a:picLocks noChangeAspect="1"/>
                      </p:cNvPicPr>
                      <p:nvPr/>
                    </p:nvPicPr>
                    <p:blipFill>
                      <a:blip r:embed="rId6"/>
                      <a:stretch>
                        <a:fillRect/>
                      </a:stretch>
                    </p:blipFill>
                    <p:spPr>
                      <a:xfrm>
                        <a:off x="1428797" y="4083036"/>
                        <a:ext cx="2141537" cy="345281"/>
                      </a:xfrm>
                      <a:prstGeom prst="rect">
                        <a:avLst/>
                      </a:prstGeom>
                      <a:noFill/>
                      <a:ln w="9525">
                        <a:noFill/>
                      </a:ln>
                    </p:spPr>
                  </p:pic>
                </p:oleObj>
              </mc:Fallback>
            </mc:AlternateContent>
          </a:graphicData>
        </a:graphic>
      </p:graphicFrame>
      <p:pic>
        <p:nvPicPr>
          <p:cNvPr id="60" name="圖片 59"/>
          <p:cNvPicPr>
            <a:picLocks noChangeAspect="1"/>
          </p:cNvPicPr>
          <p:nvPr/>
        </p:nvPicPr>
        <p:blipFill>
          <a:blip r:embed="rId7" cstate="print"/>
          <a:stretch>
            <a:fillRect/>
          </a:stretch>
        </p:blipFill>
        <p:spPr>
          <a:xfrm>
            <a:off x="2049576" y="3827827"/>
            <a:ext cx="899978" cy="806322"/>
          </a:xfrm>
          <a:prstGeom prst="rect">
            <a:avLst/>
          </a:prstGeom>
        </p:spPr>
      </p:pic>
      <p:sp>
        <p:nvSpPr>
          <p:cNvPr id="61" name="文字方塊 60"/>
          <p:cNvSpPr txBox="1"/>
          <p:nvPr/>
        </p:nvSpPr>
        <p:spPr>
          <a:xfrm>
            <a:off x="3662853" y="405786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graphicFrame>
        <p:nvGraphicFramePr>
          <p:cNvPr id="64" name="Object 12"/>
          <p:cNvGraphicFramePr>
            <a:graphicFrameLocks noChangeAspect="1"/>
          </p:cNvGraphicFramePr>
          <p:nvPr/>
        </p:nvGraphicFramePr>
        <p:xfrm>
          <a:off x="1428797" y="5127487"/>
          <a:ext cx="2141537" cy="345281"/>
        </p:xfrm>
        <a:graphic>
          <a:graphicData uri="http://schemas.openxmlformats.org/presentationml/2006/ole">
            <mc:AlternateContent xmlns:mc="http://schemas.openxmlformats.org/markup-compatibility/2006">
              <mc:Choice xmlns:v="urn:schemas-microsoft-com:vml" Requires="v">
                <p:oleObj spid="_x0000_s5797" name="方程式" r:id="rId8" imgW="24079200" imgH="5181600" progId="Equation.3">
                  <p:embed/>
                </p:oleObj>
              </mc:Choice>
              <mc:Fallback>
                <p:oleObj name="方程式" r:id="rId8" imgW="24079200" imgH="5181600" progId="Equation.3">
                  <p:embed/>
                  <p:pic>
                    <p:nvPicPr>
                      <p:cNvPr id="0" name="图片 2050"/>
                      <p:cNvPicPr>
                        <a:picLocks noChangeAspect="1"/>
                      </p:cNvPicPr>
                      <p:nvPr/>
                    </p:nvPicPr>
                    <p:blipFill>
                      <a:blip r:embed="rId6"/>
                      <a:stretch>
                        <a:fillRect/>
                      </a:stretch>
                    </p:blipFill>
                    <p:spPr>
                      <a:xfrm>
                        <a:off x="1428797" y="5127487"/>
                        <a:ext cx="2141537" cy="345281"/>
                      </a:xfrm>
                      <a:prstGeom prst="rect">
                        <a:avLst/>
                      </a:prstGeom>
                      <a:noFill/>
                      <a:ln w="9525">
                        <a:noFill/>
                      </a:ln>
                    </p:spPr>
                  </p:pic>
                </p:oleObj>
              </mc:Fallback>
            </mc:AlternateContent>
          </a:graphicData>
        </a:graphic>
      </p:graphicFrame>
      <p:sp>
        <p:nvSpPr>
          <p:cNvPr id="66" name="文字方塊 65"/>
          <p:cNvSpPr txBox="1"/>
          <p:nvPr/>
        </p:nvSpPr>
        <p:spPr>
          <a:xfrm>
            <a:off x="3662853" y="5102315"/>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67" name="圖片 66"/>
          <p:cNvPicPr>
            <a:picLocks noChangeAspect="1"/>
          </p:cNvPicPr>
          <p:nvPr/>
        </p:nvPicPr>
        <p:blipFill>
          <a:blip r:embed="rId9" cstate="print"/>
          <a:stretch>
            <a:fillRect/>
          </a:stretch>
        </p:blipFill>
        <p:spPr>
          <a:xfrm>
            <a:off x="2049577" y="4889358"/>
            <a:ext cx="915693" cy="886412"/>
          </a:xfrm>
          <a:prstGeom prst="rect">
            <a:avLst/>
          </a:prstGeom>
        </p:spPr>
      </p:pic>
      <p:graphicFrame>
        <p:nvGraphicFramePr>
          <p:cNvPr id="68" name="Object 12"/>
          <p:cNvGraphicFramePr>
            <a:graphicFrameLocks noChangeAspect="1"/>
          </p:cNvGraphicFramePr>
          <p:nvPr/>
        </p:nvGraphicFramePr>
        <p:xfrm>
          <a:off x="4979989" y="4082654"/>
          <a:ext cx="2168525" cy="345281"/>
        </p:xfrm>
        <a:graphic>
          <a:graphicData uri="http://schemas.openxmlformats.org/presentationml/2006/ole">
            <mc:AlternateContent xmlns:mc="http://schemas.openxmlformats.org/markup-compatibility/2006">
              <mc:Choice xmlns:v="urn:schemas-microsoft-com:vml" Requires="v">
                <p:oleObj spid="_x0000_s5798" name="方程式" r:id="rId10" imgW="24384000" imgH="5181600" progId="Equation.3">
                  <p:embed/>
                </p:oleObj>
              </mc:Choice>
              <mc:Fallback>
                <p:oleObj name="方程式" r:id="rId10" imgW="24384000" imgH="5181600" progId="Equation.3">
                  <p:embed/>
                  <p:pic>
                    <p:nvPicPr>
                      <p:cNvPr id="0" name="图片 2051"/>
                      <p:cNvPicPr>
                        <a:picLocks noChangeAspect="1"/>
                      </p:cNvPicPr>
                      <p:nvPr/>
                    </p:nvPicPr>
                    <p:blipFill>
                      <a:blip r:embed="rId11"/>
                      <a:stretch>
                        <a:fillRect/>
                      </a:stretch>
                    </p:blipFill>
                    <p:spPr>
                      <a:xfrm>
                        <a:off x="4979989" y="4082654"/>
                        <a:ext cx="2168525" cy="345281"/>
                      </a:xfrm>
                      <a:prstGeom prst="rect">
                        <a:avLst/>
                      </a:prstGeom>
                      <a:noFill/>
                      <a:ln w="9525">
                        <a:noFill/>
                      </a:ln>
                    </p:spPr>
                  </p:pic>
                </p:oleObj>
              </mc:Fallback>
            </mc:AlternateContent>
          </a:graphicData>
        </a:graphic>
      </p:graphicFrame>
      <p:pic>
        <p:nvPicPr>
          <p:cNvPr id="69" name="圖片 68"/>
          <p:cNvPicPr>
            <a:picLocks noChangeAspect="1"/>
          </p:cNvPicPr>
          <p:nvPr/>
        </p:nvPicPr>
        <p:blipFill>
          <a:blip r:embed="rId7" cstate="print"/>
          <a:stretch>
            <a:fillRect/>
          </a:stretch>
        </p:blipFill>
        <p:spPr>
          <a:xfrm>
            <a:off x="5613916" y="3827827"/>
            <a:ext cx="899978" cy="806322"/>
          </a:xfrm>
          <a:prstGeom prst="rect">
            <a:avLst/>
          </a:prstGeom>
        </p:spPr>
      </p:pic>
      <p:sp>
        <p:nvSpPr>
          <p:cNvPr id="70" name="文字方塊 69"/>
          <p:cNvSpPr txBox="1"/>
          <p:nvPr/>
        </p:nvSpPr>
        <p:spPr>
          <a:xfrm>
            <a:off x="7140401" y="4057863"/>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graphicFrame>
        <p:nvGraphicFramePr>
          <p:cNvPr id="71" name="Object 12"/>
          <p:cNvGraphicFramePr>
            <a:graphicFrameLocks noChangeAspect="1"/>
          </p:cNvGraphicFramePr>
          <p:nvPr/>
        </p:nvGraphicFramePr>
        <p:xfrm>
          <a:off x="4979989" y="5128023"/>
          <a:ext cx="2168525" cy="345281"/>
        </p:xfrm>
        <a:graphic>
          <a:graphicData uri="http://schemas.openxmlformats.org/presentationml/2006/ole">
            <mc:AlternateContent xmlns:mc="http://schemas.openxmlformats.org/markup-compatibility/2006">
              <mc:Choice xmlns:v="urn:schemas-microsoft-com:vml" Requires="v">
                <p:oleObj spid="_x0000_s5799" name="方程式" r:id="rId12" imgW="24384000" imgH="5181600" progId="Equation.3">
                  <p:embed/>
                </p:oleObj>
              </mc:Choice>
              <mc:Fallback>
                <p:oleObj name="方程式" r:id="rId12" imgW="24384000" imgH="5181600" progId="Equation.3">
                  <p:embed/>
                  <p:pic>
                    <p:nvPicPr>
                      <p:cNvPr id="0" name="图片 2052"/>
                      <p:cNvPicPr>
                        <a:picLocks noChangeAspect="1"/>
                      </p:cNvPicPr>
                      <p:nvPr/>
                    </p:nvPicPr>
                    <p:blipFill>
                      <a:blip r:embed="rId13"/>
                      <a:stretch>
                        <a:fillRect/>
                      </a:stretch>
                    </p:blipFill>
                    <p:spPr>
                      <a:xfrm>
                        <a:off x="4979989" y="5128023"/>
                        <a:ext cx="2168525" cy="345281"/>
                      </a:xfrm>
                      <a:prstGeom prst="rect">
                        <a:avLst/>
                      </a:prstGeom>
                      <a:noFill/>
                      <a:ln w="9525">
                        <a:noFill/>
                      </a:ln>
                    </p:spPr>
                  </p:pic>
                </p:oleObj>
              </mc:Fallback>
            </mc:AlternateContent>
          </a:graphicData>
        </a:graphic>
      </p:graphicFrame>
      <p:sp>
        <p:nvSpPr>
          <p:cNvPr id="72" name="文字方塊 71"/>
          <p:cNvSpPr txBox="1"/>
          <p:nvPr/>
        </p:nvSpPr>
        <p:spPr>
          <a:xfrm>
            <a:off x="7227193" y="5102315"/>
            <a:ext cx="10743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“snake”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73" name="圖片 72"/>
          <p:cNvPicPr>
            <a:picLocks noChangeAspect="1"/>
          </p:cNvPicPr>
          <p:nvPr/>
        </p:nvPicPr>
        <p:blipFill>
          <a:blip r:embed="rId9" cstate="print"/>
          <a:stretch>
            <a:fillRect/>
          </a:stretch>
        </p:blipFill>
        <p:spPr>
          <a:xfrm>
            <a:off x="5613917" y="4889358"/>
            <a:ext cx="915693" cy="886412"/>
          </a:xfrm>
          <a:prstGeom prst="rect">
            <a:avLst/>
          </a:prstGeom>
        </p:spPr>
      </p:pic>
      <p:sp>
        <p:nvSpPr>
          <p:cNvPr id="18" name="文字方塊 17"/>
          <p:cNvSpPr txBox="1"/>
          <p:nvPr/>
        </p:nvSpPr>
        <p:spPr>
          <a:xfrm>
            <a:off x="2674925" y="257650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grpSp>
        <p:nvGrpSpPr>
          <p:cNvPr id="78" name="群組 77"/>
          <p:cNvGrpSpPr/>
          <p:nvPr/>
        </p:nvGrpSpPr>
        <p:grpSpPr>
          <a:xfrm>
            <a:off x="5061713" y="1647010"/>
            <a:ext cx="3342513" cy="620507"/>
            <a:chOff x="4749800" y="2047360"/>
            <a:chExt cx="3342513" cy="827342"/>
          </a:xfrm>
        </p:grpSpPr>
        <p:graphicFrame>
          <p:nvGraphicFramePr>
            <p:cNvPr id="79"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5800" name="方程式" r:id="rId14" imgW="23774400" imgH="5181600" progId="Equation.3">
                    <p:embed/>
                  </p:oleObj>
                </mc:Choice>
                <mc:Fallback>
                  <p:oleObj name="方程式" r:id="rId14" imgW="23774400" imgH="5181600" progId="Equation.3">
                    <p:embed/>
                    <p:pic>
                      <p:nvPicPr>
                        <p:cNvPr id="0" name="图片 2053"/>
                        <p:cNvPicPr>
                          <a:picLocks noChangeAspect="1"/>
                        </p:cNvPicPr>
                        <p:nvPr/>
                      </p:nvPicPr>
                      <p:blipFill>
                        <a:blip r:embed="rId15"/>
                        <a:stretch>
                          <a:fillRect/>
                        </a:stretch>
                      </p:blipFill>
                      <p:spPr>
                        <a:xfrm>
                          <a:off x="4749800" y="2235200"/>
                          <a:ext cx="2112963" cy="460375"/>
                        </a:xfrm>
                        <a:prstGeom prst="rect">
                          <a:avLst/>
                        </a:prstGeom>
                        <a:noFill/>
                        <a:ln w="9525">
                          <a:noFill/>
                        </a:ln>
                      </p:spPr>
                    </p:pic>
                  </p:oleObj>
                </mc:Fallback>
              </mc:AlternateContent>
            </a:graphicData>
          </a:graphic>
        </p:graphicFrame>
        <p:sp>
          <p:nvSpPr>
            <p:cNvPr id="80" name="文字方塊 79"/>
            <p:cNvSpPr txBox="1"/>
            <p:nvPr/>
          </p:nvSpPr>
          <p:spPr>
            <a:xfrm>
              <a:off x="6654931" y="2212761"/>
              <a:ext cx="143738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81" name="Picture 12" descr="https://encrypted-tbn1.gstatic.com/images?q=tbn:ANd9GcRcwlRKAlSIaCI4W5PRYVbuBQQXifF-56bFqAjh9DMe-_3Lh8_YKw"/>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4257675" y="1235428"/>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1" grpId="0"/>
      <p:bldP spid="66" grpId="0"/>
      <p:bldP spid="70" grpId="0"/>
      <p:bldP spid="72" grpId="0"/>
      <p:bldP spid="18"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52</a:t>
            </a:fld>
            <a:endParaRPr lang="en-US" altLang="ja-JP"/>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363" y="2654002"/>
            <a:ext cx="4657932" cy="1268234"/>
          </a:xfrm>
          <a:prstGeom prst="rect">
            <a:avLst/>
          </a:prstGeom>
        </p:spPr>
      </p:pic>
      <p:sp>
        <p:nvSpPr>
          <p:cNvPr id="6" name="標題 1"/>
          <p:cNvSpPr>
            <a:spLocks noGrp="1"/>
          </p:cNvSpPr>
          <p:nvPr/>
        </p:nvSpPr>
        <p:spPr>
          <a:xfrm>
            <a:off x="473075" y="128349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7" name="圓柱 5"/>
          <p:cNvSpPr/>
          <p:nvPr/>
        </p:nvSpPr>
        <p:spPr>
          <a:xfrm>
            <a:off x="933026" y="2535600"/>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graphicFrame>
        <p:nvGraphicFramePr>
          <p:cNvPr id="15" name="Object 12"/>
          <p:cNvGraphicFramePr>
            <a:graphicFrameLocks noChangeAspect="1"/>
          </p:cNvGraphicFramePr>
          <p:nvPr/>
        </p:nvGraphicFramePr>
        <p:xfrm>
          <a:off x="2665170" y="3007369"/>
          <a:ext cx="1109662" cy="346472"/>
        </p:xfrm>
        <a:graphic>
          <a:graphicData uri="http://schemas.openxmlformats.org/presentationml/2006/ole">
            <mc:AlternateContent xmlns:mc="http://schemas.openxmlformats.org/markup-compatibility/2006">
              <mc:Choice xmlns:v="urn:schemas-microsoft-com:vml" Requires="v">
                <p:oleObj spid="_x0000_s6371" name="方程式" r:id="rId4" imgW="12496800" imgH="5181600" progId="Equation.3">
                  <p:embed/>
                </p:oleObj>
              </mc:Choice>
              <mc:Fallback>
                <p:oleObj name="方程式" r:id="rId4" imgW="12496800" imgH="5181600" progId="Equation.3">
                  <p:embed/>
                  <p:pic>
                    <p:nvPicPr>
                      <p:cNvPr id="0" name="图片 3072"/>
                      <p:cNvPicPr>
                        <a:picLocks noChangeAspect="1"/>
                      </p:cNvPicPr>
                      <p:nvPr/>
                    </p:nvPicPr>
                    <p:blipFill>
                      <a:blip r:embed="rId5"/>
                      <a:stretch>
                        <a:fillRect/>
                      </a:stretch>
                    </p:blipFill>
                    <p:spPr>
                      <a:xfrm>
                        <a:off x="2665170" y="3007369"/>
                        <a:ext cx="1109662" cy="346472"/>
                      </a:xfrm>
                      <a:prstGeom prst="rect">
                        <a:avLst/>
                      </a:prstGeom>
                      <a:noFill/>
                      <a:ln w="9525">
                        <a:noFill/>
                      </a:ln>
                    </p:spPr>
                  </p:pic>
                </p:oleObj>
              </mc:Fallback>
            </mc:AlternateContent>
          </a:graphicData>
        </a:graphic>
      </p:graphicFrame>
      <p:grpSp>
        <p:nvGrpSpPr>
          <p:cNvPr id="9" name="群組 8"/>
          <p:cNvGrpSpPr/>
          <p:nvPr/>
        </p:nvGrpSpPr>
        <p:grpSpPr>
          <a:xfrm>
            <a:off x="5017263" y="1580335"/>
            <a:ext cx="3342513" cy="620507"/>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6372" name="方程式" r:id="rId6" imgW="23774400" imgH="5181600" progId="Equation.3">
                    <p:embed/>
                  </p:oleObj>
                </mc:Choice>
                <mc:Fallback>
                  <p:oleObj name="方程式" r:id="rId6" imgW="23774400" imgH="5181600" progId="Equation.3">
                    <p:embed/>
                    <p:pic>
                      <p:nvPicPr>
                        <p:cNvPr id="0" name="图片 3073"/>
                        <p:cNvPicPr>
                          <a:picLocks noChangeAspect="1"/>
                        </p:cNvPicPr>
                        <p:nvPr/>
                      </p:nvPicPr>
                      <p:blipFill>
                        <a:blip r:embed="rId7"/>
                        <a:stretch>
                          <a:fillRect/>
                        </a:stretch>
                      </p:blipFill>
                      <p:spPr>
                        <a:xfrm>
                          <a:off x="4749800" y="2235200"/>
                          <a:ext cx="2112963" cy="460375"/>
                        </a:xfrm>
                        <a:prstGeom prst="rect">
                          <a:avLst/>
                        </a:prstGeom>
                        <a:noFill/>
                        <a:ln w="9525">
                          <a:noFill/>
                        </a:ln>
                      </p:spPr>
                    </p:pic>
                  </p:oleObj>
                </mc:Fallback>
              </mc:AlternateContent>
            </a:graphicData>
          </a:graphic>
        </p:graphicFrame>
        <p:sp>
          <p:nvSpPr>
            <p:cNvPr id="76" name="文字方塊 75"/>
            <p:cNvSpPr txBox="1"/>
            <p:nvPr/>
          </p:nvSpPr>
          <p:spPr>
            <a:xfrm>
              <a:off x="6654931" y="2212761"/>
              <a:ext cx="143738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213225" y="1168753"/>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8" name="文字方塊 17"/>
          <p:cNvSpPr txBox="1"/>
          <p:nvPr/>
        </p:nvSpPr>
        <p:spPr>
          <a:xfrm>
            <a:off x="2630475" y="24383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3" name="圓柱 22"/>
          <p:cNvSpPr/>
          <p:nvPr/>
        </p:nvSpPr>
        <p:spPr>
          <a:xfrm>
            <a:off x="874247" y="4921420"/>
            <a:ext cx="1636295" cy="818147"/>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27" name="圓角矩形 26"/>
          <p:cNvSpPr/>
          <p:nvPr/>
        </p:nvSpPr>
        <p:spPr>
          <a:xfrm>
            <a:off x="736346" y="3755798"/>
            <a:ext cx="1912095" cy="8181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PMingLiU" panose="02020500000000000000" pitchFamily="18" charset="-120"/>
              <a:cs typeface="+mn-cs"/>
            </a:endParaRPr>
          </a:p>
        </p:txBody>
      </p:sp>
      <p:cxnSp>
        <p:nvCxnSpPr>
          <p:cNvPr id="28" name="直線單箭頭接點 27"/>
          <p:cNvCxnSpPr/>
          <p:nvPr/>
        </p:nvCxnSpPr>
        <p:spPr>
          <a:xfrm flipV="1">
            <a:off x="1713450" y="4590274"/>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713450" y="3378748"/>
            <a:ext cx="0" cy="3607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4863880" y="310168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Better!</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37" name="矩形 36"/>
          <p:cNvSpPr/>
          <p:nvPr/>
        </p:nvSpPr>
        <p:spPr>
          <a:xfrm>
            <a:off x="4921045" y="5668198"/>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38" name="圖片 37"/>
          <p:cNvPicPr>
            <a:picLocks noChangeAspect="1"/>
          </p:cNvPicPr>
          <p:nvPr/>
        </p:nvPicPr>
        <p:blipFill>
          <a:blip r:embed="rId9" cstate="print"/>
          <a:stretch>
            <a:fillRect/>
          </a:stretch>
        </p:blipFill>
        <p:spPr>
          <a:xfrm>
            <a:off x="5190767" y="4861885"/>
            <a:ext cx="931280" cy="788574"/>
          </a:xfrm>
          <a:prstGeom prst="rect">
            <a:avLst/>
          </a:prstGeom>
        </p:spPr>
      </p:pic>
      <p:pic>
        <p:nvPicPr>
          <p:cNvPr id="39" name="圖片 38"/>
          <p:cNvPicPr>
            <a:picLocks noChangeAspect="1"/>
          </p:cNvPicPr>
          <p:nvPr/>
        </p:nvPicPr>
        <p:blipFill>
          <a:blip r:embed="rId10" cstate="print"/>
          <a:stretch>
            <a:fillRect/>
          </a:stretch>
        </p:blipFill>
        <p:spPr>
          <a:xfrm>
            <a:off x="6464329" y="4861885"/>
            <a:ext cx="899978" cy="806322"/>
          </a:xfrm>
          <a:prstGeom prst="rect">
            <a:avLst/>
          </a:prstGeom>
        </p:spPr>
      </p:pic>
      <p:sp>
        <p:nvSpPr>
          <p:cNvPr id="40" name="文字方塊 39"/>
          <p:cNvSpPr txBox="1"/>
          <p:nvPr/>
        </p:nvSpPr>
        <p:spPr>
          <a:xfrm>
            <a:off x="6532105" y="568122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41" name="文字方塊 40"/>
          <p:cNvSpPr txBox="1"/>
          <p:nvPr/>
        </p:nvSpPr>
        <p:spPr>
          <a:xfrm>
            <a:off x="7714519" y="5653290"/>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42" name="圖片 41"/>
          <p:cNvPicPr>
            <a:picLocks noChangeAspect="1"/>
          </p:cNvPicPr>
          <p:nvPr/>
        </p:nvPicPr>
        <p:blipFill>
          <a:blip r:embed="rId11" cstate="print"/>
          <a:stretch>
            <a:fillRect/>
          </a:stretch>
        </p:blipFill>
        <p:spPr>
          <a:xfrm>
            <a:off x="7706589" y="4870750"/>
            <a:ext cx="823790" cy="797448"/>
          </a:xfrm>
          <a:prstGeom prst="rect">
            <a:avLst/>
          </a:prstGeom>
        </p:spPr>
      </p:pic>
      <p:sp>
        <p:nvSpPr>
          <p:cNvPr id="44" name="矩形 43"/>
          <p:cNvSpPr/>
          <p:nvPr/>
        </p:nvSpPr>
        <p:spPr>
          <a:xfrm>
            <a:off x="2815498" y="5053557"/>
            <a:ext cx="21858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函数输入</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45" name="矩形 44"/>
          <p:cNvSpPr/>
          <p:nvPr/>
        </p:nvSpPr>
        <p:spPr>
          <a:xfrm>
            <a:off x="2808384" y="5650459"/>
            <a:ext cx="21858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函数输出</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26" name="矩形 25"/>
          <p:cNvSpPr/>
          <p:nvPr/>
        </p:nvSpPr>
        <p:spPr>
          <a:xfrm>
            <a:off x="2768332" y="4747898"/>
            <a:ext cx="5947138" cy="12925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0" name="标题 9"/>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7" grpId="0" bldLvl="0" animBg="1"/>
      <p:bldP spid="36" grpId="0" bldLvl="0" animBg="1"/>
      <p:bldP spid="37" grpId="0"/>
      <p:bldP spid="40" grpId="0"/>
      <p:bldP spid="41" grpId="0"/>
      <p:bldP spid="44" grpId="0"/>
      <p:bldP spid="45" grpId="0"/>
      <p:bldP spid="2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53</a:t>
            </a:fld>
            <a:endParaRPr lang="en-US" altLang="ja-JP"/>
          </a:p>
        </p:txBody>
      </p:sp>
      <p:sp>
        <p:nvSpPr>
          <p:cNvPr id="5" name="標題 1"/>
          <p:cNvSpPr>
            <a:spLocks noGrp="1"/>
          </p:cNvSpPr>
          <p:nvPr/>
        </p:nvSpPr>
        <p:spPr>
          <a:xfrm>
            <a:off x="562610" y="108410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6" name="圓柱 5"/>
          <p:cNvSpPr/>
          <p:nvPr/>
        </p:nvSpPr>
        <p:spPr>
          <a:xfrm>
            <a:off x="1022561" y="2336210"/>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graphicFrame>
        <p:nvGraphicFramePr>
          <p:cNvPr id="15" name="Object 12"/>
          <p:cNvGraphicFramePr>
            <a:graphicFrameLocks noChangeAspect="1"/>
          </p:cNvGraphicFramePr>
          <p:nvPr/>
        </p:nvGraphicFramePr>
        <p:xfrm>
          <a:off x="2754705" y="2807979"/>
          <a:ext cx="1109662" cy="346472"/>
        </p:xfrm>
        <a:graphic>
          <a:graphicData uri="http://schemas.openxmlformats.org/presentationml/2006/ole">
            <mc:AlternateContent xmlns:mc="http://schemas.openxmlformats.org/markup-compatibility/2006">
              <mc:Choice xmlns:v="urn:schemas-microsoft-com:vml" Requires="v">
                <p:oleObj spid="_x0000_s7619" name="方程式" r:id="rId3" imgW="12496800" imgH="5181600" progId="Equation.3">
                  <p:embed/>
                </p:oleObj>
              </mc:Choice>
              <mc:Fallback>
                <p:oleObj name="方程式" r:id="rId3" imgW="12496800" imgH="5181600" progId="Equation.3">
                  <p:embed/>
                  <p:pic>
                    <p:nvPicPr>
                      <p:cNvPr id="0" name="图片 4096"/>
                      <p:cNvPicPr>
                        <a:picLocks noChangeAspect="1"/>
                      </p:cNvPicPr>
                      <p:nvPr/>
                    </p:nvPicPr>
                    <p:blipFill>
                      <a:blip r:embed="rId4"/>
                      <a:stretch>
                        <a:fillRect/>
                      </a:stretch>
                    </p:blipFill>
                    <p:spPr>
                      <a:xfrm>
                        <a:off x="2754705" y="2807979"/>
                        <a:ext cx="1109662" cy="346472"/>
                      </a:xfrm>
                      <a:prstGeom prst="rect">
                        <a:avLst/>
                      </a:prstGeom>
                      <a:noFill/>
                      <a:ln w="9525">
                        <a:noFill/>
                      </a:ln>
                    </p:spPr>
                  </p:pic>
                </p:oleObj>
              </mc:Fallback>
            </mc:AlternateContent>
          </a:graphicData>
        </a:graphic>
      </p:graphicFrame>
      <p:grpSp>
        <p:nvGrpSpPr>
          <p:cNvPr id="9" name="群組 8"/>
          <p:cNvGrpSpPr/>
          <p:nvPr/>
        </p:nvGrpSpPr>
        <p:grpSpPr>
          <a:xfrm>
            <a:off x="5106798" y="1380945"/>
            <a:ext cx="3342513" cy="620507"/>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7620" name="方程式" r:id="rId5" imgW="23774400" imgH="5181600" progId="Equation.3">
                    <p:embed/>
                  </p:oleObj>
                </mc:Choice>
                <mc:Fallback>
                  <p:oleObj name="方程式" r:id="rId5" imgW="23774400" imgH="5181600" progId="Equation.3">
                    <p:embed/>
                    <p:pic>
                      <p:nvPicPr>
                        <p:cNvPr id="0" name="图片 4097"/>
                        <p:cNvPicPr>
                          <a:picLocks noChangeAspect="1"/>
                        </p:cNvPicPr>
                        <p:nvPr/>
                      </p:nvPicPr>
                      <p:blipFill>
                        <a:blip r:embed="rId6"/>
                        <a:stretch>
                          <a:fillRect/>
                        </a:stretch>
                      </p:blipFill>
                      <p:spPr>
                        <a:xfrm>
                          <a:off x="4749800" y="2235200"/>
                          <a:ext cx="2112963" cy="460375"/>
                        </a:xfrm>
                        <a:prstGeom prst="rect">
                          <a:avLst/>
                        </a:prstGeom>
                        <a:noFill/>
                        <a:ln w="9525">
                          <a:noFill/>
                        </a:ln>
                      </p:spPr>
                    </p:pic>
                  </p:oleObj>
                </mc:Fallback>
              </mc:AlternateContent>
            </a:graphicData>
          </a:graphic>
        </p:graphicFrame>
        <p:sp>
          <p:nvSpPr>
            <p:cNvPr id="76" name="文字方塊 75"/>
            <p:cNvSpPr txBox="1"/>
            <p:nvPr/>
          </p:nvSpPr>
          <p:spPr>
            <a:xfrm>
              <a:off x="6654931" y="2212761"/>
              <a:ext cx="143738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02760" y="969363"/>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8" name="文字方塊 17"/>
          <p:cNvSpPr txBox="1"/>
          <p:nvPr/>
        </p:nvSpPr>
        <p:spPr>
          <a:xfrm>
            <a:off x="2791448" y="223900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3" name="圓柱 22"/>
          <p:cNvSpPr/>
          <p:nvPr/>
        </p:nvSpPr>
        <p:spPr>
          <a:xfrm>
            <a:off x="963782" y="4722030"/>
            <a:ext cx="1636295" cy="818147"/>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27" name="圓角矩形 26"/>
          <p:cNvSpPr/>
          <p:nvPr/>
        </p:nvSpPr>
        <p:spPr>
          <a:xfrm>
            <a:off x="825881" y="3556408"/>
            <a:ext cx="1912095" cy="8181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PMingLiU" panose="02020500000000000000" pitchFamily="18" charset="-120"/>
              <a:cs typeface="+mn-cs"/>
            </a:endParaRPr>
          </a:p>
        </p:txBody>
      </p:sp>
      <p:cxnSp>
        <p:nvCxnSpPr>
          <p:cNvPr id="28" name="直線單箭頭接點 27"/>
          <p:cNvCxnSpPr/>
          <p:nvPr/>
        </p:nvCxnSpPr>
        <p:spPr>
          <a:xfrm flipV="1">
            <a:off x="1802985" y="4390884"/>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02985" y="3179358"/>
            <a:ext cx="0" cy="3607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2529754" y="5459341"/>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PMingLiU"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31" name="圖片 30"/>
          <p:cNvPicPr>
            <a:picLocks noChangeAspect="1"/>
          </p:cNvPicPr>
          <p:nvPr/>
        </p:nvPicPr>
        <p:blipFill>
          <a:blip r:embed="rId8" cstate="print"/>
          <a:stretch>
            <a:fillRect/>
          </a:stretch>
        </p:blipFill>
        <p:spPr>
          <a:xfrm>
            <a:off x="2799476" y="4653028"/>
            <a:ext cx="931280" cy="788574"/>
          </a:xfrm>
          <a:prstGeom prst="rect">
            <a:avLst/>
          </a:prstGeom>
        </p:spPr>
      </p:pic>
      <p:pic>
        <p:nvPicPr>
          <p:cNvPr id="32" name="圖片 31"/>
          <p:cNvPicPr>
            <a:picLocks noChangeAspect="1"/>
          </p:cNvPicPr>
          <p:nvPr/>
        </p:nvPicPr>
        <p:blipFill>
          <a:blip r:embed="rId9" cstate="print"/>
          <a:stretch>
            <a:fillRect/>
          </a:stretch>
        </p:blipFill>
        <p:spPr>
          <a:xfrm>
            <a:off x="4073038" y="4653028"/>
            <a:ext cx="899978" cy="806322"/>
          </a:xfrm>
          <a:prstGeom prst="rect">
            <a:avLst/>
          </a:prstGeom>
        </p:spPr>
      </p:pic>
      <p:sp>
        <p:nvSpPr>
          <p:cNvPr id="33" name="文字方塊 32"/>
          <p:cNvSpPr txBox="1"/>
          <p:nvPr/>
        </p:nvSpPr>
        <p:spPr>
          <a:xfrm>
            <a:off x="4140814" y="5472365"/>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34" name="文字方塊 33"/>
          <p:cNvSpPr txBox="1"/>
          <p:nvPr/>
        </p:nvSpPr>
        <p:spPr>
          <a:xfrm>
            <a:off x="5323228" y="5444432"/>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35" name="圖片 34"/>
          <p:cNvPicPr>
            <a:picLocks noChangeAspect="1"/>
          </p:cNvPicPr>
          <p:nvPr/>
        </p:nvPicPr>
        <p:blipFill>
          <a:blip r:embed="rId10" cstate="print"/>
          <a:stretch>
            <a:fillRect/>
          </a:stretch>
        </p:blipFill>
        <p:spPr>
          <a:xfrm>
            <a:off x="5315298" y="4661893"/>
            <a:ext cx="823790" cy="797448"/>
          </a:xfrm>
          <a:prstGeom prst="rect">
            <a:avLst/>
          </a:prstGeom>
        </p:spPr>
      </p:pic>
      <p:graphicFrame>
        <p:nvGraphicFramePr>
          <p:cNvPr id="24" name="Object 12"/>
          <p:cNvGraphicFramePr>
            <a:graphicFrameLocks noChangeAspect="1"/>
          </p:cNvGraphicFramePr>
          <p:nvPr/>
        </p:nvGraphicFramePr>
        <p:xfrm>
          <a:off x="4392111" y="4016463"/>
          <a:ext cx="433387" cy="366713"/>
        </p:xfrm>
        <a:graphic>
          <a:graphicData uri="http://schemas.openxmlformats.org/presentationml/2006/ole">
            <mc:AlternateContent xmlns:mc="http://schemas.openxmlformats.org/markup-compatibility/2006">
              <mc:Choice xmlns:v="urn:schemas-microsoft-com:vml" Requires="v">
                <p:oleObj spid="_x0000_s7621" name="方程式" r:id="rId11" imgW="4876800" imgH="5486400" progId="Equation.3">
                  <p:embed/>
                </p:oleObj>
              </mc:Choice>
              <mc:Fallback>
                <p:oleObj name="方程式" r:id="rId11" imgW="4876800" imgH="5486400" progId="Equation.3">
                  <p:embed/>
                  <p:pic>
                    <p:nvPicPr>
                      <p:cNvPr id="0" name="图片 4098"/>
                      <p:cNvPicPr>
                        <a:picLocks noChangeAspect="1"/>
                      </p:cNvPicPr>
                      <p:nvPr/>
                    </p:nvPicPr>
                    <p:blipFill>
                      <a:blip r:embed="rId12"/>
                      <a:stretch>
                        <a:fillRect/>
                      </a:stretch>
                    </p:blipFill>
                    <p:spPr>
                      <a:xfrm>
                        <a:off x="4392111" y="4016463"/>
                        <a:ext cx="433387" cy="366713"/>
                      </a:xfrm>
                      <a:prstGeom prst="rect">
                        <a:avLst/>
                      </a:prstGeom>
                      <a:noFill/>
                      <a:ln w="9525">
                        <a:noFill/>
                      </a:ln>
                    </p:spPr>
                  </p:pic>
                </p:oleObj>
              </mc:Fallback>
            </mc:AlternateContent>
          </a:graphicData>
        </a:graphic>
      </p:graphicFrame>
      <p:sp>
        <p:nvSpPr>
          <p:cNvPr id="25" name="文字方塊 24"/>
          <p:cNvSpPr txBox="1"/>
          <p:nvPr/>
        </p:nvSpPr>
        <p:spPr>
          <a:xfrm>
            <a:off x="2920616" y="3595689"/>
            <a:ext cx="34905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挑选最优的函数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cxnSp>
        <p:nvCxnSpPr>
          <p:cNvPr id="26" name="直線單箭頭接點 25"/>
          <p:cNvCxnSpPr/>
          <p:nvPr/>
        </p:nvCxnSpPr>
        <p:spPr>
          <a:xfrm>
            <a:off x="2754706" y="3971224"/>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08314" y="3532864"/>
            <a:ext cx="2069432" cy="8181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    </a:t>
            </a:r>
            <a:r>
              <a:rPr lang="zh-CN" altLang="en-US" sz="2400" dirty="0">
                <a:solidFill>
                  <a:prstClr val="black"/>
                </a:solidFill>
                <a:latin typeface="Calibri" panose="020F0502020204030204"/>
                <a:ea typeface="PMingLiU" panose="02020500000000000000" pitchFamily="18" charset="-120"/>
              </a:rPr>
              <a:t>应用</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cxnSp>
        <p:nvCxnSpPr>
          <p:cNvPr id="41" name="直線單箭頭接點 40"/>
          <p:cNvCxnSpPr/>
          <p:nvPr/>
        </p:nvCxnSpPr>
        <p:spPr>
          <a:xfrm flipV="1">
            <a:off x="7548043" y="4395472"/>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23981" y="3159885"/>
            <a:ext cx="0" cy="3729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7809284" y="3758580"/>
          <a:ext cx="433388" cy="366713"/>
        </p:xfrm>
        <a:graphic>
          <a:graphicData uri="http://schemas.openxmlformats.org/presentationml/2006/ole">
            <mc:AlternateContent xmlns:mc="http://schemas.openxmlformats.org/markup-compatibility/2006">
              <mc:Choice xmlns:v="urn:schemas-microsoft-com:vml" Requires="v">
                <p:oleObj spid="_x0000_s7622" name="方程式" r:id="rId13" imgW="4876800" imgH="5486400" progId="Equation.3">
                  <p:embed/>
                </p:oleObj>
              </mc:Choice>
              <mc:Fallback>
                <p:oleObj name="方程式" r:id="rId13" imgW="4876800" imgH="5486400" progId="Equation.3">
                  <p:embed/>
                  <p:pic>
                    <p:nvPicPr>
                      <p:cNvPr id="0" name="图片 4099"/>
                      <p:cNvPicPr>
                        <a:picLocks noChangeAspect="1"/>
                      </p:cNvPicPr>
                      <p:nvPr/>
                    </p:nvPicPr>
                    <p:blipFill>
                      <a:blip r:embed="rId14"/>
                      <a:stretch>
                        <a:fillRect/>
                      </a:stretch>
                    </p:blipFill>
                    <p:spPr>
                      <a:xfrm>
                        <a:off x="7809284" y="3758580"/>
                        <a:ext cx="433388" cy="366713"/>
                      </a:xfrm>
                      <a:prstGeom prst="rect">
                        <a:avLst/>
                      </a:prstGeom>
                      <a:noFill/>
                      <a:ln w="9525">
                        <a:noFill/>
                      </a:ln>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1929" y="4884676"/>
            <a:ext cx="1089847" cy="620507"/>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6805290" y="2776778"/>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8" name="矩形 7"/>
          <p:cNvSpPr/>
          <p:nvPr/>
        </p:nvSpPr>
        <p:spPr>
          <a:xfrm>
            <a:off x="721360" y="2219157"/>
            <a:ext cx="5689842" cy="359945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47" name="矩形 46"/>
          <p:cNvSpPr/>
          <p:nvPr/>
        </p:nvSpPr>
        <p:spPr>
          <a:xfrm>
            <a:off x="6408725" y="2219157"/>
            <a:ext cx="2341328" cy="359945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48" name="文字方塊 47"/>
          <p:cNvSpPr txBox="1"/>
          <p:nvPr/>
        </p:nvSpPr>
        <p:spPr>
          <a:xfrm>
            <a:off x="5025087" y="2337632"/>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训练</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49" name="文字方塊 48"/>
          <p:cNvSpPr txBox="1"/>
          <p:nvPr/>
        </p:nvSpPr>
        <p:spPr>
          <a:xfrm>
            <a:off x="6589686" y="232484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测试</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50" name="矩形 49"/>
          <p:cNvSpPr/>
          <p:nvPr/>
        </p:nvSpPr>
        <p:spPr>
          <a:xfrm>
            <a:off x="835896" y="2290970"/>
            <a:ext cx="3233978" cy="940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51" name="矩形 50"/>
          <p:cNvSpPr/>
          <p:nvPr/>
        </p:nvSpPr>
        <p:spPr>
          <a:xfrm>
            <a:off x="835897" y="3549004"/>
            <a:ext cx="1918809" cy="825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52" name="矩形 51"/>
          <p:cNvSpPr/>
          <p:nvPr/>
        </p:nvSpPr>
        <p:spPr>
          <a:xfrm>
            <a:off x="3110470" y="3540081"/>
            <a:ext cx="3062771" cy="825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53" name="文字方塊 52"/>
          <p:cNvSpPr txBox="1"/>
          <p:nvPr/>
        </p:nvSpPr>
        <p:spPr>
          <a:xfrm>
            <a:off x="205629" y="3020456"/>
            <a:ext cx="127590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第一步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54" name="文字方塊 53"/>
          <p:cNvSpPr txBox="1"/>
          <p:nvPr/>
        </p:nvSpPr>
        <p:spPr>
          <a:xfrm>
            <a:off x="223303" y="4185496"/>
            <a:ext cx="125823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第二步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55" name="文字方塊 54"/>
          <p:cNvSpPr txBox="1"/>
          <p:nvPr/>
        </p:nvSpPr>
        <p:spPr>
          <a:xfrm>
            <a:off x="2954100" y="4195576"/>
            <a:ext cx="129238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第三步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10" name="标题 9"/>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bldLvl="0" animBg="1"/>
      <p:bldP spid="46" grpId="0"/>
      <p:bldP spid="8"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a:t>
            </a:fld>
            <a:endParaRPr lang="en-US" altLang="ja-JP"/>
          </a:p>
        </p:txBody>
      </p:sp>
      <p:graphicFrame>
        <p:nvGraphicFramePr>
          <p:cNvPr id="8" name="內容版面配置區 3"/>
          <p:cNvGraphicFramePr>
            <a:graphicFrameLocks noGrp="1"/>
          </p:cNvGraphicFramePr>
          <p:nvPr>
            <p:ph idx="1"/>
          </p:nvPr>
        </p:nvGraphicFramePr>
        <p:xfrm>
          <a:off x="537817" y="1084564"/>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標題 1"/>
          <p:cNvSpPr>
            <a:spLocks noGrp="1"/>
          </p:cNvSpPr>
          <p:nvPr/>
        </p:nvSpPr>
        <p:spPr>
          <a:xfrm>
            <a:off x="594995" y="107267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机器学习很容易</a:t>
            </a:r>
            <a:r>
              <a:rPr lang="en-US" altLang="zh-TW" dirty="0"/>
              <a:t>……</a:t>
            </a:r>
            <a:endParaRPr lang="zh-TW" altLang="en-US" dirty="0"/>
          </a:p>
        </p:txBody>
      </p:sp>
      <p:pic>
        <p:nvPicPr>
          <p:cNvPr id="9" name="Picture 2" descr="http://cdc.tencent.com/wp-content/uploads/2011/03/banner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3810" y="4270872"/>
            <a:ext cx="6969670" cy="185131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51356" y="3613043"/>
            <a:ext cx="37577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就好像把大象放</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进</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冰箱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7.1.3 </a:t>
            </a:r>
            <a:r>
              <a:rPr lang="zh-CN" altLang="en-US" dirty="0" smtClean="0">
                <a:sym typeface="+mn-ea"/>
              </a:rPr>
              <a:t>机</a:t>
            </a:r>
            <a:r>
              <a:rPr lang="zh-CN" altLang="en-US" dirty="0">
                <a:sym typeface="+mn-ea"/>
              </a:rPr>
              <a:t>器学</a:t>
            </a:r>
            <a:r>
              <a:rPr lang="zh-CN" altLang="en-US" dirty="0" smtClean="0">
                <a:sym typeface="+mn-ea"/>
              </a:rPr>
              <a:t>习的应用</a:t>
            </a:r>
            <a:endParaRPr lang="zh-CN" altLang="en-US"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55</a:t>
            </a:fld>
            <a:endParaRPr lang="en-US" altLang="ja-JP"/>
          </a:p>
        </p:txBody>
      </p:sp>
      <p:sp>
        <p:nvSpPr>
          <p:cNvPr id="5" name="object 2"/>
          <p:cNvSpPr/>
          <p:nvPr/>
        </p:nvSpPr>
        <p:spPr>
          <a:xfrm>
            <a:off x="718566" y="1602487"/>
            <a:ext cx="2208530" cy="579596"/>
          </a:xfrm>
          <a:custGeom>
            <a:avLst/>
            <a:gdLst/>
            <a:ahLst/>
            <a:cxnLst/>
            <a:rect l="l" t="t" r="r" b="b"/>
            <a:pathLst>
              <a:path w="2208530" h="772794">
                <a:moveTo>
                  <a:pt x="2079498" y="0"/>
                </a:moveTo>
                <a:lnTo>
                  <a:pt x="128778" y="0"/>
                </a:lnTo>
                <a:lnTo>
                  <a:pt x="78652" y="10120"/>
                </a:lnTo>
                <a:lnTo>
                  <a:pt x="37718" y="37718"/>
                </a:lnTo>
                <a:lnTo>
                  <a:pt x="10120" y="78652"/>
                </a:lnTo>
                <a:lnTo>
                  <a:pt x="0" y="128777"/>
                </a:lnTo>
                <a:lnTo>
                  <a:pt x="0" y="643889"/>
                </a:lnTo>
                <a:lnTo>
                  <a:pt x="10120" y="694015"/>
                </a:lnTo>
                <a:lnTo>
                  <a:pt x="37718" y="734949"/>
                </a:lnTo>
                <a:lnTo>
                  <a:pt x="78652" y="762547"/>
                </a:lnTo>
                <a:lnTo>
                  <a:pt x="128778"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84ADAF"/>
          </a:solidFill>
        </p:spPr>
        <p:txBody>
          <a:bodyPr wrap="square" lIns="0" tIns="0" rIns="0" bIns="0" rtlCol="0"/>
          <a:lstStyle/>
          <a:p>
            <a:endParaRPr sz="2000"/>
          </a:p>
        </p:txBody>
      </p:sp>
      <p:sp>
        <p:nvSpPr>
          <p:cNvPr id="6" name="object 3"/>
          <p:cNvSpPr/>
          <p:nvPr/>
        </p:nvSpPr>
        <p:spPr>
          <a:xfrm>
            <a:off x="740156" y="1655827"/>
            <a:ext cx="2208530" cy="579596"/>
          </a:xfrm>
          <a:custGeom>
            <a:avLst/>
            <a:gdLst/>
            <a:ahLst/>
            <a:cxnLst/>
            <a:rect l="l" t="t" r="r" b="b"/>
            <a:pathLst>
              <a:path w="2208530" h="772794">
                <a:moveTo>
                  <a:pt x="0" y="128777"/>
                </a:moveTo>
                <a:lnTo>
                  <a:pt x="10120" y="78652"/>
                </a:lnTo>
                <a:lnTo>
                  <a:pt x="37718" y="37718"/>
                </a:lnTo>
                <a:lnTo>
                  <a:pt x="78652" y="10120"/>
                </a:lnTo>
                <a:lnTo>
                  <a:pt x="128778"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8" y="772668"/>
                </a:lnTo>
                <a:lnTo>
                  <a:pt x="78652" y="762547"/>
                </a:lnTo>
                <a:lnTo>
                  <a:pt x="37718"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7" name="object 4"/>
          <p:cNvSpPr txBox="1"/>
          <p:nvPr/>
        </p:nvSpPr>
        <p:spPr>
          <a:xfrm>
            <a:off x="996772" y="1785028"/>
            <a:ext cx="1649552" cy="321242"/>
          </a:xfrm>
          <a:prstGeom prst="rect">
            <a:avLst/>
          </a:prstGeom>
        </p:spPr>
        <p:txBody>
          <a:bodyPr vert="horz" wrap="square" lIns="0" tIns="13335" rIns="0" bIns="0" rtlCol="0">
            <a:spAutoFit/>
          </a:bodyPr>
          <a:lstStyle/>
          <a:p>
            <a:pPr marL="12700">
              <a:spcBef>
                <a:spcPts val="105"/>
              </a:spcBef>
            </a:pPr>
            <a:r>
              <a:rPr lang="zh-CN" altLang="en-US" sz="2000" dirty="0">
                <a:latin typeface="Trebuchet MS" panose="020B0603020202020204"/>
                <a:cs typeface="Trebuchet MS" panose="020B0603020202020204"/>
              </a:rPr>
              <a:t>垃圾邮件过滤</a:t>
            </a:r>
            <a:endParaRPr sz="2000" dirty="0">
              <a:latin typeface="Trebuchet MS" panose="020B0603020202020204"/>
              <a:cs typeface="Trebuchet MS" panose="020B0603020202020204"/>
            </a:endParaRPr>
          </a:p>
        </p:txBody>
      </p:sp>
      <p:sp>
        <p:nvSpPr>
          <p:cNvPr id="8" name="object 5"/>
          <p:cNvSpPr/>
          <p:nvPr/>
        </p:nvSpPr>
        <p:spPr>
          <a:xfrm>
            <a:off x="3446526" y="1600201"/>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9BB808"/>
          </a:solidFill>
        </p:spPr>
        <p:txBody>
          <a:bodyPr wrap="square" lIns="0" tIns="0" rIns="0" bIns="0" rtlCol="0"/>
          <a:lstStyle/>
          <a:p>
            <a:endParaRPr sz="2000"/>
          </a:p>
        </p:txBody>
      </p:sp>
      <p:sp>
        <p:nvSpPr>
          <p:cNvPr id="9" name="object 6"/>
          <p:cNvSpPr/>
          <p:nvPr/>
        </p:nvSpPr>
        <p:spPr>
          <a:xfrm>
            <a:off x="3468116" y="1631951"/>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0" name="object 7"/>
          <p:cNvSpPr txBox="1"/>
          <p:nvPr/>
        </p:nvSpPr>
        <p:spPr>
          <a:xfrm>
            <a:off x="3702179" y="1758601"/>
            <a:ext cx="1697989" cy="321242"/>
          </a:xfrm>
          <a:prstGeom prst="rect">
            <a:avLst/>
          </a:prstGeom>
        </p:spPr>
        <p:txBody>
          <a:bodyPr vert="horz" wrap="square" lIns="0" tIns="13335" rIns="0" bIns="0" rtlCol="0">
            <a:spAutoFit/>
          </a:bodyPr>
          <a:lstStyle/>
          <a:p>
            <a:pPr marL="12700" algn="ctr">
              <a:spcBef>
                <a:spcPts val="105"/>
              </a:spcBef>
            </a:pPr>
            <a:r>
              <a:rPr lang="zh-CN" altLang="en-US" sz="2000" b="1" dirty="0">
                <a:solidFill>
                  <a:srgbClr val="FFFFFF"/>
                </a:solidFill>
                <a:latin typeface="Trebuchet MS" panose="020B0603020202020204"/>
                <a:cs typeface="Trebuchet MS" panose="020B0603020202020204"/>
              </a:rPr>
              <a:t>网页搜索</a:t>
            </a:r>
            <a:endParaRPr sz="2000" dirty="0">
              <a:latin typeface="Trebuchet MS" panose="020B0603020202020204"/>
              <a:cs typeface="Trebuchet MS" panose="020B0603020202020204"/>
            </a:endParaRPr>
          </a:p>
        </p:txBody>
      </p:sp>
      <p:sp>
        <p:nvSpPr>
          <p:cNvPr id="11" name="object 8"/>
          <p:cNvSpPr/>
          <p:nvPr/>
        </p:nvSpPr>
        <p:spPr>
          <a:xfrm>
            <a:off x="6174485" y="1600201"/>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5" y="642619"/>
                </a:lnTo>
                <a:lnTo>
                  <a:pt x="2208275" y="128524"/>
                </a:lnTo>
                <a:lnTo>
                  <a:pt x="2198177" y="78491"/>
                </a:lnTo>
                <a:lnTo>
                  <a:pt x="2170636" y="37639"/>
                </a:lnTo>
                <a:lnTo>
                  <a:pt x="2129784" y="10098"/>
                </a:lnTo>
                <a:lnTo>
                  <a:pt x="2079752" y="0"/>
                </a:lnTo>
                <a:close/>
              </a:path>
            </a:pathLst>
          </a:custGeom>
          <a:solidFill>
            <a:srgbClr val="344B5E">
              <a:alpha val="74900"/>
            </a:srgbClr>
          </a:solidFill>
        </p:spPr>
        <p:txBody>
          <a:bodyPr wrap="square" lIns="0" tIns="0" rIns="0" bIns="0" rtlCol="0"/>
          <a:lstStyle/>
          <a:p>
            <a:endParaRPr sz="2000"/>
          </a:p>
        </p:txBody>
      </p:sp>
      <p:sp>
        <p:nvSpPr>
          <p:cNvPr id="12" name="object 9"/>
          <p:cNvSpPr/>
          <p:nvPr/>
        </p:nvSpPr>
        <p:spPr>
          <a:xfrm>
            <a:off x="6196075" y="1631951"/>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3" name="object 10"/>
          <p:cNvSpPr txBox="1"/>
          <p:nvPr/>
        </p:nvSpPr>
        <p:spPr>
          <a:xfrm>
            <a:off x="6567678" y="1758601"/>
            <a:ext cx="1422400" cy="321242"/>
          </a:xfrm>
          <a:prstGeom prst="rect">
            <a:avLst/>
          </a:prstGeom>
        </p:spPr>
        <p:txBody>
          <a:bodyPr vert="horz" wrap="square" lIns="0" tIns="13335" rIns="0" bIns="0" rtlCol="0">
            <a:spAutoFit/>
          </a:bodyPr>
          <a:lstStyle/>
          <a:p>
            <a:pPr marL="12700" algn="ctr">
              <a:spcBef>
                <a:spcPts val="105"/>
              </a:spcBef>
            </a:pPr>
            <a:r>
              <a:rPr lang="zh-CN" altLang="en-US" sz="2000" b="1" dirty="0">
                <a:solidFill>
                  <a:srgbClr val="FFFFFF"/>
                </a:solidFill>
                <a:latin typeface="Trebuchet MS" panose="020B0603020202020204"/>
                <a:cs typeface="Trebuchet MS" panose="020B0603020202020204"/>
              </a:rPr>
              <a:t>商品推荐</a:t>
            </a:r>
            <a:endParaRPr sz="2000" dirty="0">
              <a:latin typeface="Trebuchet MS" panose="020B0603020202020204"/>
              <a:cs typeface="Trebuchet MS" panose="020B0603020202020204"/>
            </a:endParaRPr>
          </a:p>
        </p:txBody>
      </p:sp>
      <p:sp>
        <p:nvSpPr>
          <p:cNvPr id="14" name="object 11"/>
          <p:cNvSpPr/>
          <p:nvPr/>
        </p:nvSpPr>
        <p:spPr>
          <a:xfrm>
            <a:off x="718566" y="2428876"/>
            <a:ext cx="2208530" cy="578644"/>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19"/>
                </a:lnTo>
                <a:lnTo>
                  <a:pt x="10100" y="692652"/>
                </a:lnTo>
                <a:lnTo>
                  <a:pt x="37644" y="733504"/>
                </a:lnTo>
                <a:lnTo>
                  <a:pt x="78497"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344B5E"/>
          </a:solidFill>
        </p:spPr>
        <p:txBody>
          <a:bodyPr wrap="square" lIns="0" tIns="0" rIns="0" bIns="0" rtlCol="0"/>
          <a:lstStyle/>
          <a:p>
            <a:endParaRPr sz="2000"/>
          </a:p>
        </p:txBody>
      </p:sp>
      <p:sp>
        <p:nvSpPr>
          <p:cNvPr id="15" name="object 12"/>
          <p:cNvSpPr/>
          <p:nvPr/>
        </p:nvSpPr>
        <p:spPr>
          <a:xfrm>
            <a:off x="740156" y="2460626"/>
            <a:ext cx="2208530" cy="578644"/>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7" y="761045"/>
                </a:lnTo>
                <a:lnTo>
                  <a:pt x="37644" y="733504"/>
                </a:lnTo>
                <a:lnTo>
                  <a:pt x="10100"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6" name="object 13"/>
          <p:cNvSpPr txBox="1"/>
          <p:nvPr/>
        </p:nvSpPr>
        <p:spPr>
          <a:xfrm>
            <a:off x="959486" y="2587467"/>
            <a:ext cx="1686839"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欺诈检测</a:t>
            </a:r>
            <a:endParaRPr sz="2000" dirty="0">
              <a:latin typeface="Trebuchet MS" panose="020B0603020202020204"/>
              <a:cs typeface="Trebuchet MS" panose="020B0603020202020204"/>
            </a:endParaRPr>
          </a:p>
        </p:txBody>
      </p:sp>
      <p:sp>
        <p:nvSpPr>
          <p:cNvPr id="17" name="object 14"/>
          <p:cNvSpPr/>
          <p:nvPr/>
        </p:nvSpPr>
        <p:spPr>
          <a:xfrm>
            <a:off x="3446526" y="2428876"/>
            <a:ext cx="2208530" cy="579596"/>
          </a:xfrm>
          <a:custGeom>
            <a:avLst/>
            <a:gdLst/>
            <a:ahLst/>
            <a:cxnLst/>
            <a:rect l="l" t="t" r="r" b="b"/>
            <a:pathLst>
              <a:path w="2208529" h="772794">
                <a:moveTo>
                  <a:pt x="2079498"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003B70"/>
          </a:solidFill>
        </p:spPr>
        <p:txBody>
          <a:bodyPr wrap="square" lIns="0" tIns="0" rIns="0" bIns="0" rtlCol="0"/>
          <a:lstStyle/>
          <a:p>
            <a:endParaRPr sz="2000"/>
          </a:p>
        </p:txBody>
      </p:sp>
      <p:sp>
        <p:nvSpPr>
          <p:cNvPr id="18" name="object 15"/>
          <p:cNvSpPr/>
          <p:nvPr/>
        </p:nvSpPr>
        <p:spPr>
          <a:xfrm>
            <a:off x="3468116" y="2460626"/>
            <a:ext cx="2208530" cy="579596"/>
          </a:xfrm>
          <a:custGeom>
            <a:avLst/>
            <a:gdLst/>
            <a:ahLst/>
            <a:cxnLst/>
            <a:rect l="l" t="t" r="r" b="b"/>
            <a:pathLst>
              <a:path w="2208529" h="772794">
                <a:moveTo>
                  <a:pt x="0" y="128777"/>
                </a:moveTo>
                <a:lnTo>
                  <a:pt x="10120" y="78652"/>
                </a:lnTo>
                <a:lnTo>
                  <a:pt x="37719" y="37718"/>
                </a:lnTo>
                <a:lnTo>
                  <a:pt x="78652" y="10120"/>
                </a:lnTo>
                <a:lnTo>
                  <a:pt x="128777"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19" name="object 16"/>
          <p:cNvSpPr txBox="1"/>
          <p:nvPr/>
        </p:nvSpPr>
        <p:spPr>
          <a:xfrm>
            <a:off x="3702179" y="2588134"/>
            <a:ext cx="1697989"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电影推荐</a:t>
            </a:r>
            <a:endParaRPr sz="2000" dirty="0">
              <a:latin typeface="Trebuchet MS" panose="020B0603020202020204"/>
              <a:cs typeface="Trebuchet MS" panose="020B0603020202020204"/>
            </a:endParaRPr>
          </a:p>
        </p:txBody>
      </p:sp>
      <p:sp>
        <p:nvSpPr>
          <p:cNvPr id="20" name="object 17"/>
          <p:cNvSpPr/>
          <p:nvPr/>
        </p:nvSpPr>
        <p:spPr>
          <a:xfrm>
            <a:off x="6174485" y="2428876"/>
            <a:ext cx="2208530" cy="579596"/>
          </a:xfrm>
          <a:custGeom>
            <a:avLst/>
            <a:gdLst/>
            <a:ahLst/>
            <a:cxnLst/>
            <a:rect l="l" t="t" r="r" b="b"/>
            <a:pathLst>
              <a:path w="2208529" h="772794">
                <a:moveTo>
                  <a:pt x="2079497"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7" y="772668"/>
                </a:lnTo>
                <a:lnTo>
                  <a:pt x="2129623" y="762547"/>
                </a:lnTo>
                <a:lnTo>
                  <a:pt x="2170556" y="734949"/>
                </a:lnTo>
                <a:lnTo>
                  <a:pt x="2198155" y="694015"/>
                </a:lnTo>
                <a:lnTo>
                  <a:pt x="2208275" y="643889"/>
                </a:lnTo>
                <a:lnTo>
                  <a:pt x="2208275" y="128777"/>
                </a:lnTo>
                <a:lnTo>
                  <a:pt x="2198155" y="78652"/>
                </a:lnTo>
                <a:lnTo>
                  <a:pt x="2170556" y="37718"/>
                </a:lnTo>
                <a:lnTo>
                  <a:pt x="2129623" y="10120"/>
                </a:lnTo>
                <a:lnTo>
                  <a:pt x="2079497" y="0"/>
                </a:lnTo>
                <a:close/>
              </a:path>
            </a:pathLst>
          </a:custGeom>
          <a:solidFill>
            <a:srgbClr val="D0692F"/>
          </a:solidFill>
        </p:spPr>
        <p:txBody>
          <a:bodyPr wrap="square" lIns="0" tIns="0" rIns="0" bIns="0" rtlCol="0"/>
          <a:lstStyle/>
          <a:p>
            <a:endParaRPr sz="2000"/>
          </a:p>
        </p:txBody>
      </p:sp>
      <p:sp>
        <p:nvSpPr>
          <p:cNvPr id="21" name="object 18"/>
          <p:cNvSpPr/>
          <p:nvPr/>
        </p:nvSpPr>
        <p:spPr>
          <a:xfrm>
            <a:off x="6196075" y="2460626"/>
            <a:ext cx="2208530" cy="579596"/>
          </a:xfrm>
          <a:custGeom>
            <a:avLst/>
            <a:gdLst/>
            <a:ahLst/>
            <a:cxnLst/>
            <a:rect l="l" t="t" r="r" b="b"/>
            <a:pathLst>
              <a:path w="2208529" h="772794">
                <a:moveTo>
                  <a:pt x="0" y="128777"/>
                </a:moveTo>
                <a:lnTo>
                  <a:pt x="10120" y="78652"/>
                </a:lnTo>
                <a:lnTo>
                  <a:pt x="37719" y="37718"/>
                </a:lnTo>
                <a:lnTo>
                  <a:pt x="78652" y="10120"/>
                </a:lnTo>
                <a:lnTo>
                  <a:pt x="128777" y="0"/>
                </a:lnTo>
                <a:lnTo>
                  <a:pt x="2079497" y="0"/>
                </a:lnTo>
                <a:lnTo>
                  <a:pt x="2129623" y="10120"/>
                </a:lnTo>
                <a:lnTo>
                  <a:pt x="2170556" y="37718"/>
                </a:lnTo>
                <a:lnTo>
                  <a:pt x="2198155" y="78652"/>
                </a:lnTo>
                <a:lnTo>
                  <a:pt x="2208275" y="128777"/>
                </a:lnTo>
                <a:lnTo>
                  <a:pt x="2208275" y="643889"/>
                </a:lnTo>
                <a:lnTo>
                  <a:pt x="2198155" y="694015"/>
                </a:lnTo>
                <a:lnTo>
                  <a:pt x="2170556" y="734949"/>
                </a:lnTo>
                <a:lnTo>
                  <a:pt x="2129623" y="762547"/>
                </a:lnTo>
                <a:lnTo>
                  <a:pt x="2079497"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22" name="object 19"/>
          <p:cNvSpPr txBox="1"/>
          <p:nvPr/>
        </p:nvSpPr>
        <p:spPr>
          <a:xfrm>
            <a:off x="6374131" y="2588134"/>
            <a:ext cx="181038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医疗助手</a:t>
            </a:r>
            <a:endParaRPr sz="2000" dirty="0">
              <a:latin typeface="Trebuchet MS" panose="020B0603020202020204"/>
              <a:cs typeface="Trebuchet MS" panose="020B0603020202020204"/>
            </a:endParaRPr>
          </a:p>
        </p:txBody>
      </p:sp>
      <p:sp>
        <p:nvSpPr>
          <p:cNvPr id="23" name="object 20"/>
          <p:cNvSpPr/>
          <p:nvPr/>
        </p:nvSpPr>
        <p:spPr>
          <a:xfrm>
            <a:off x="718566" y="3254122"/>
            <a:ext cx="2208530" cy="578644"/>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20"/>
                </a:lnTo>
                <a:lnTo>
                  <a:pt x="10100" y="692646"/>
                </a:lnTo>
                <a:lnTo>
                  <a:pt x="37644" y="733499"/>
                </a:lnTo>
                <a:lnTo>
                  <a:pt x="78497"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3D44E"/>
          </a:solidFill>
        </p:spPr>
        <p:txBody>
          <a:bodyPr wrap="square" lIns="0" tIns="0" rIns="0" bIns="0" rtlCol="0"/>
          <a:lstStyle/>
          <a:p>
            <a:endParaRPr sz="2000"/>
          </a:p>
        </p:txBody>
      </p:sp>
      <p:sp>
        <p:nvSpPr>
          <p:cNvPr id="24" name="object 21"/>
          <p:cNvSpPr/>
          <p:nvPr/>
        </p:nvSpPr>
        <p:spPr>
          <a:xfrm>
            <a:off x="740156" y="3285872"/>
            <a:ext cx="2208530" cy="578644"/>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7" y="761043"/>
                </a:lnTo>
                <a:lnTo>
                  <a:pt x="37644" y="733499"/>
                </a:lnTo>
                <a:lnTo>
                  <a:pt x="10100"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25" name="object 22"/>
          <p:cNvSpPr txBox="1"/>
          <p:nvPr/>
        </p:nvSpPr>
        <p:spPr>
          <a:xfrm>
            <a:off x="1103174" y="3412732"/>
            <a:ext cx="143700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网络广告</a:t>
            </a:r>
            <a:endParaRPr sz="2000" dirty="0">
              <a:latin typeface="Trebuchet MS" panose="020B0603020202020204"/>
              <a:cs typeface="Trebuchet MS" panose="020B0603020202020204"/>
            </a:endParaRPr>
          </a:p>
        </p:txBody>
      </p:sp>
      <p:sp>
        <p:nvSpPr>
          <p:cNvPr id="26" name="object 23"/>
          <p:cNvSpPr/>
          <p:nvPr/>
        </p:nvSpPr>
        <p:spPr>
          <a:xfrm>
            <a:off x="3446526" y="3251835"/>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FA200"/>
          </a:solidFill>
        </p:spPr>
        <p:txBody>
          <a:bodyPr wrap="square" lIns="0" tIns="0" rIns="0" bIns="0" rtlCol="0"/>
          <a:lstStyle/>
          <a:p>
            <a:endParaRPr sz="2000"/>
          </a:p>
        </p:txBody>
      </p:sp>
      <p:sp>
        <p:nvSpPr>
          <p:cNvPr id="27" name="object 24"/>
          <p:cNvSpPr/>
          <p:nvPr/>
        </p:nvSpPr>
        <p:spPr>
          <a:xfrm>
            <a:off x="3468116" y="3283585"/>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28" name="object 25"/>
          <p:cNvSpPr txBox="1"/>
          <p:nvPr/>
        </p:nvSpPr>
        <p:spPr>
          <a:xfrm>
            <a:off x="3952115" y="3410904"/>
            <a:ext cx="119697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社交网络</a:t>
            </a:r>
            <a:endParaRPr sz="2000" dirty="0">
              <a:latin typeface="Trebuchet MS" panose="020B0603020202020204"/>
              <a:cs typeface="Trebuchet MS" panose="020B0603020202020204"/>
            </a:endParaRPr>
          </a:p>
        </p:txBody>
      </p:sp>
      <p:sp>
        <p:nvSpPr>
          <p:cNvPr id="29" name="object 26"/>
          <p:cNvSpPr/>
          <p:nvPr/>
        </p:nvSpPr>
        <p:spPr>
          <a:xfrm>
            <a:off x="6174485" y="3252978"/>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5" y="642620"/>
                </a:lnTo>
                <a:lnTo>
                  <a:pt x="2208275" y="128524"/>
                </a:lnTo>
                <a:lnTo>
                  <a:pt x="2198177" y="78491"/>
                </a:lnTo>
                <a:lnTo>
                  <a:pt x="2170636" y="37639"/>
                </a:lnTo>
                <a:lnTo>
                  <a:pt x="2129784" y="10098"/>
                </a:lnTo>
                <a:lnTo>
                  <a:pt x="2079752" y="0"/>
                </a:lnTo>
                <a:close/>
              </a:path>
            </a:pathLst>
          </a:custGeom>
          <a:solidFill>
            <a:srgbClr val="929292"/>
          </a:solidFill>
        </p:spPr>
        <p:txBody>
          <a:bodyPr wrap="square" lIns="0" tIns="0" rIns="0" bIns="0" rtlCol="0"/>
          <a:lstStyle/>
          <a:p>
            <a:endParaRPr sz="2000"/>
          </a:p>
        </p:txBody>
      </p:sp>
      <p:sp>
        <p:nvSpPr>
          <p:cNvPr id="30" name="object 27"/>
          <p:cNvSpPr/>
          <p:nvPr/>
        </p:nvSpPr>
        <p:spPr>
          <a:xfrm>
            <a:off x="6196075" y="3284728"/>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31" name="object 28"/>
          <p:cNvSpPr txBox="1"/>
          <p:nvPr/>
        </p:nvSpPr>
        <p:spPr>
          <a:xfrm>
            <a:off x="6590540" y="3411818"/>
            <a:ext cx="137731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语音识别</a:t>
            </a:r>
            <a:endParaRPr sz="2000" dirty="0">
              <a:latin typeface="Trebuchet MS" panose="020B0603020202020204"/>
              <a:cs typeface="Trebuchet MS" panose="020B0603020202020204"/>
            </a:endParaRPr>
          </a:p>
        </p:txBody>
      </p:sp>
      <p:sp>
        <p:nvSpPr>
          <p:cNvPr id="32" name="文本框 31"/>
          <p:cNvSpPr txBox="1"/>
          <p:nvPr/>
        </p:nvSpPr>
        <p:spPr>
          <a:xfrm>
            <a:off x="4113218" y="4073842"/>
            <a:ext cx="917564" cy="707886"/>
          </a:xfrm>
          <a:prstGeom prst="rect">
            <a:avLst/>
          </a:prstGeom>
          <a:noFill/>
        </p:spPr>
        <p:txBody>
          <a:bodyPr wrap="square" rtlCol="0">
            <a:spAutoFit/>
          </a:bodyPr>
          <a:lstStyle/>
          <a:p>
            <a:r>
              <a:rPr lang="en-US" altLang="zh-CN" sz="4000" dirty="0"/>
              <a:t>……</a:t>
            </a:r>
            <a:endParaRPr lang="zh-CN" altLang="en-US" sz="4000" dirty="0"/>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4243" y="1600200"/>
            <a:ext cx="8642350" cy="3625215"/>
          </a:xfrm>
        </p:spPr>
        <p:txBody>
          <a:bodyPr/>
          <a:lstStyle/>
          <a:p>
            <a:r>
              <a:rPr lang="en-US" altLang="zh-CN" dirty="0">
                <a:sym typeface="+mn-ea"/>
              </a:rPr>
              <a:t>7.2.1 </a:t>
            </a:r>
            <a:r>
              <a:rPr lang="zh-CN" altLang="en-US" dirty="0"/>
              <a:t>机器学习的分类</a:t>
            </a:r>
          </a:p>
          <a:p>
            <a:r>
              <a:rPr lang="en-US" altLang="zh-CN" dirty="0">
                <a:sym typeface="+mn-ea"/>
              </a:rPr>
              <a:t>7.2.2 </a:t>
            </a:r>
            <a:r>
              <a:rPr lang="zh-CN" altLang="en-US" dirty="0">
                <a:sym typeface="+mn-ea"/>
              </a:rPr>
              <a:t>传统的监督学习</a:t>
            </a:r>
            <a:endParaRPr lang="zh-CN" altLang="en-US" dirty="0"/>
          </a:p>
          <a:p>
            <a:r>
              <a:rPr lang="en-US" altLang="zh-CN" dirty="0">
                <a:sym typeface="+mn-ea"/>
              </a:rPr>
              <a:t>7.2.3 </a:t>
            </a:r>
            <a:r>
              <a:rPr lang="zh-CN" altLang="en-US" dirty="0">
                <a:sym typeface="+mn-ea"/>
              </a:rPr>
              <a:t>非监督学习</a:t>
            </a:r>
            <a:endParaRPr lang="zh-CN" altLang="en-US" dirty="0"/>
          </a:p>
          <a:p>
            <a:r>
              <a:rPr lang="en-US" altLang="zh-CN" dirty="0">
                <a:sym typeface="+mn-ea"/>
              </a:rPr>
              <a:t>7.2.4 </a:t>
            </a:r>
            <a:r>
              <a:rPr lang="zh-CN" altLang="en-US" dirty="0">
                <a:sym typeface="+mn-ea"/>
              </a:rPr>
              <a:t>半监督学习</a:t>
            </a:r>
            <a:endParaRPr lang="zh-CN" altLang="en-US" dirty="0"/>
          </a:p>
          <a:p>
            <a:r>
              <a:rPr lang="en-US" altLang="zh-CN" dirty="0">
                <a:sym typeface="+mn-ea"/>
              </a:rPr>
              <a:t>7.2.5 </a:t>
            </a:r>
            <a:r>
              <a:rPr lang="zh-CN" altLang="en-US" dirty="0">
                <a:sym typeface="+mn-ea"/>
              </a:rPr>
              <a:t>强化学习</a:t>
            </a:r>
            <a:endParaRPr lang="zh-CN" altLang="en-US"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56</a:t>
            </a:fld>
            <a:endParaRPr lang="en-US" altLang="ja-JP"/>
          </a:p>
        </p:txBody>
      </p:sp>
      <p:sp>
        <p:nvSpPr>
          <p:cNvPr id="5" name="标题 4"/>
          <p:cNvSpPr>
            <a:spLocks noGrp="1"/>
          </p:cNvSpPr>
          <p:nvPr>
            <p:ph type="title"/>
          </p:nvPr>
        </p:nvSpPr>
        <p:spPr/>
        <p:txBody>
          <a:bodyPr/>
          <a:lstStyle/>
          <a:p>
            <a:r>
              <a:rPr lang="en-US" altLang="zh-CN" dirty="0" smtClean="0">
                <a:sym typeface="+mn-ea"/>
              </a:rPr>
              <a:t>7.2 </a:t>
            </a:r>
            <a:r>
              <a:rPr lang="zh-CN" altLang="en-US" dirty="0" smtClean="0">
                <a:sym typeface="+mn-ea"/>
              </a:rPr>
              <a:t>机器学习分类</a:t>
            </a:r>
            <a:endParaRPr lang="zh-CN" altLang="en-US"/>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7988" y="1371600"/>
            <a:ext cx="8642350" cy="3625215"/>
          </a:xfrm>
        </p:spPr>
        <p:txBody>
          <a:bodyPr/>
          <a:lstStyle/>
          <a:p>
            <a:pPr>
              <a:buFont typeface="Wingdings" panose="05000000000000000000" charset="0"/>
              <a:buChar char="ü"/>
            </a:pPr>
            <a:r>
              <a:rPr lang="en-US" altLang="zh-CN" dirty="0">
                <a:solidFill>
                  <a:srgbClr val="0070C0"/>
                </a:solidFill>
              </a:rPr>
              <a:t>7.2.1 </a:t>
            </a:r>
            <a:r>
              <a:rPr lang="zh-CN" altLang="en-US" dirty="0">
                <a:solidFill>
                  <a:srgbClr val="0070C0"/>
                </a:solidFill>
              </a:rPr>
              <a:t>机器学习的分类</a:t>
            </a:r>
          </a:p>
          <a:p>
            <a:r>
              <a:rPr lang="en-US" altLang="zh-CN" dirty="0"/>
              <a:t>7.2.2 </a:t>
            </a:r>
            <a:r>
              <a:rPr lang="zh-CN" altLang="en-US" dirty="0"/>
              <a:t>传统的监督学习</a:t>
            </a:r>
          </a:p>
          <a:p>
            <a:r>
              <a:rPr lang="en-US" altLang="zh-CN" dirty="0">
                <a:sym typeface="+mn-ea"/>
              </a:rPr>
              <a:t>7.2.3 </a:t>
            </a:r>
            <a:r>
              <a:rPr lang="zh-CN" altLang="en-US" dirty="0"/>
              <a:t>非监督学习</a:t>
            </a:r>
          </a:p>
          <a:p>
            <a:r>
              <a:rPr lang="en-US" altLang="zh-CN" dirty="0">
                <a:sym typeface="+mn-ea"/>
              </a:rPr>
              <a:t>7.2.4 </a:t>
            </a:r>
            <a:r>
              <a:rPr lang="zh-CN" altLang="en-US" dirty="0"/>
              <a:t>半监督学习</a:t>
            </a:r>
          </a:p>
          <a:p>
            <a:r>
              <a:rPr lang="en-US" altLang="zh-CN" dirty="0">
                <a:sym typeface="+mn-ea"/>
              </a:rPr>
              <a:t>7.2.5 </a:t>
            </a:r>
            <a:r>
              <a:rPr lang="zh-CN" altLang="en-US" dirty="0"/>
              <a:t>强化学习</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57</a:t>
            </a:fld>
            <a:endParaRPr lang="en-US" altLang="ja-JP"/>
          </a:p>
        </p:txBody>
      </p:sp>
      <p:sp>
        <p:nvSpPr>
          <p:cNvPr id="5" name="标题 4"/>
          <p:cNvSpPr>
            <a:spLocks noGrp="1"/>
          </p:cNvSpPr>
          <p:nvPr>
            <p:ph type="title"/>
          </p:nvPr>
        </p:nvSpPr>
        <p:spPr/>
        <p:txBody>
          <a:bodyPr/>
          <a:lstStyle/>
          <a:p>
            <a:r>
              <a:rPr lang="en-US" altLang="zh-CN" dirty="0" smtClean="0">
                <a:sym typeface="+mn-ea"/>
              </a:rPr>
              <a:t>7.2 </a:t>
            </a:r>
            <a:r>
              <a:rPr lang="zh-CN" altLang="en-US" dirty="0" smtClean="0">
                <a:sym typeface="+mn-ea"/>
              </a:rPr>
              <a:t>机器学习分类</a:t>
            </a:r>
            <a:endParaRPr lang="zh-CN" altLang="en-US"/>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7.2.1 </a:t>
            </a:r>
            <a:r>
              <a:rPr lang="zh-CN" altLang="en-US">
                <a:solidFill>
                  <a:schemeClr val="bg1"/>
                </a:solidFill>
                <a:sym typeface="+mn-ea"/>
              </a:rPr>
              <a:t>机器学习的分类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58</a:t>
            </a:fld>
            <a:endParaRPr lang="en-US" altLang="ja-JP"/>
          </a:p>
        </p:txBody>
      </p:sp>
      <p:sp>
        <p:nvSpPr>
          <p:cNvPr id="8" name="文本框 7"/>
          <p:cNvSpPr txBox="1"/>
          <p:nvPr/>
        </p:nvSpPr>
        <p:spPr>
          <a:xfrm>
            <a:off x="549910" y="993775"/>
            <a:ext cx="8087995" cy="3969385"/>
          </a:xfrm>
          <a:prstGeom prst="rect">
            <a:avLst/>
          </a:prstGeom>
          <a:solidFill>
            <a:schemeClr val="bg1"/>
          </a:solidFill>
        </p:spPr>
        <p:txBody>
          <a:bodyPr wrap="square" rtlCol="0" anchor="t">
            <a:spAutoFit/>
          </a:bodyPr>
          <a:lstStyle/>
          <a:p>
            <a:pPr>
              <a:lnSpc>
                <a:spcPct val="150000"/>
              </a:lnSpc>
            </a:pPr>
            <a:r>
              <a:rPr lang="zh-CN" altLang="en-US" sz="2400"/>
              <a:t>以下四个机器学习的任务，如何分类？</a:t>
            </a:r>
          </a:p>
          <a:p>
            <a:pPr>
              <a:lnSpc>
                <a:spcPct val="150000"/>
              </a:lnSpc>
            </a:pPr>
            <a:r>
              <a:rPr lang="zh-CN" altLang="en-US" sz="2400"/>
              <a:t>（1）教计算机下棋；</a:t>
            </a:r>
          </a:p>
          <a:p>
            <a:pPr>
              <a:lnSpc>
                <a:spcPct val="150000"/>
              </a:lnSpc>
            </a:pPr>
            <a:r>
              <a:rPr lang="zh-CN" altLang="en-US" sz="2400"/>
              <a:t>（2）垃圾邮件识别，教计算机自动识别某个邮件是否是垃圾邮件；</a:t>
            </a:r>
          </a:p>
          <a:p>
            <a:pPr>
              <a:lnSpc>
                <a:spcPct val="150000"/>
              </a:lnSpc>
            </a:pPr>
            <a:r>
              <a:rPr lang="zh-CN" altLang="en-US" sz="2400"/>
              <a:t>（3）人脸识别，教计算机通过人脸的图像识别这个人是谁；</a:t>
            </a:r>
          </a:p>
          <a:p>
            <a:pPr>
              <a:lnSpc>
                <a:spcPct val="150000"/>
              </a:lnSpc>
            </a:pPr>
            <a:r>
              <a:rPr lang="zh-CN" altLang="en-US" sz="2400"/>
              <a:t>（4）无人驾驶，教计算机自动驾驶汽车从一个指定地点到另一个指定地点。</a:t>
            </a: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a:t>
            </a:fld>
            <a:endParaRPr lang="en-US" altLang="ja-JP"/>
          </a:p>
        </p:txBody>
      </p:sp>
      <p:sp>
        <p:nvSpPr>
          <p:cNvPr id="5" name="文本框 4"/>
          <p:cNvSpPr txBox="1"/>
          <p:nvPr/>
        </p:nvSpPr>
        <p:spPr>
          <a:xfrm>
            <a:off x="378460" y="988695"/>
            <a:ext cx="8387080" cy="3785652"/>
          </a:xfrm>
          <a:prstGeom prst="rect">
            <a:avLst/>
          </a:prstGeom>
          <a:solidFill>
            <a:schemeClr val="bg1"/>
          </a:solidFill>
        </p:spPr>
        <p:txBody>
          <a:bodyPr wrap="square" rtlCol="0" anchor="t">
            <a:spAutoFit/>
          </a:bodyPr>
          <a:lstStyle/>
          <a:p>
            <a:pPr>
              <a:lnSpc>
                <a:spcPct val="150000"/>
              </a:lnSpc>
            </a:pPr>
            <a:r>
              <a:rPr lang="zh-CN" altLang="en-US" sz="2000" dirty="0"/>
              <a:t>从划分标准经验E来看：</a:t>
            </a:r>
          </a:p>
          <a:p>
            <a:pPr>
              <a:lnSpc>
                <a:spcPct val="150000"/>
              </a:lnSpc>
            </a:pPr>
            <a:r>
              <a:rPr lang="zh-CN" altLang="en-US" sz="2000" dirty="0"/>
              <a:t>（2）、（3）中的经验E是完全由人搜集起来输入进计算机的</a:t>
            </a:r>
            <a:r>
              <a:rPr lang="zh-CN" altLang="en-US" sz="2000" dirty="0" smtClean="0"/>
              <a:t>，把</a:t>
            </a:r>
            <a:r>
              <a:rPr lang="zh-CN" altLang="en-US" sz="2000" dirty="0"/>
              <a:t>告诉计算机是什么的过程，叫做为训练数据打标签</a:t>
            </a:r>
            <a:r>
              <a:rPr lang="zh-CN" altLang="en-US" sz="2000" dirty="0" smtClean="0"/>
              <a:t>，经验</a:t>
            </a:r>
            <a:r>
              <a:rPr lang="zh-CN" altLang="en-US" sz="2000" dirty="0"/>
              <a:t>E----&gt;训练样本和标签的集合</a:t>
            </a:r>
            <a:r>
              <a:rPr lang="zh-CN" altLang="en-US" sz="2000" dirty="0" smtClean="0"/>
              <a:t>,称为</a:t>
            </a:r>
            <a:r>
              <a:rPr lang="zh-CN" altLang="en-US" sz="2000" b="1" dirty="0"/>
              <a:t>监督学习</a:t>
            </a:r>
            <a:r>
              <a:rPr lang="zh-CN" altLang="en-US" sz="2000" dirty="0"/>
              <a:t>。</a:t>
            </a:r>
          </a:p>
          <a:p>
            <a:pPr>
              <a:lnSpc>
                <a:spcPct val="150000"/>
              </a:lnSpc>
            </a:pPr>
            <a:r>
              <a:rPr lang="zh-CN" altLang="en-US" sz="2000" dirty="0"/>
              <a:t>（1）、（4）中的经验E是由计算机与环境互动获得的</a:t>
            </a:r>
            <a:r>
              <a:rPr lang="zh-CN" altLang="en-US" sz="2000" dirty="0" smtClean="0"/>
              <a:t>，计算机</a:t>
            </a:r>
            <a:r>
              <a:rPr lang="zh-CN" altLang="en-US" sz="2000" dirty="0"/>
              <a:t>产生行为，同时获得这些行为的结果，人类的程序只需要定义这些行为的收益函数，设计算法让计算机改变自己的行为模式去最大化收益函数，计算机通过与环境的互动逐渐强化自己的行为模式，称为</a:t>
            </a:r>
            <a:r>
              <a:rPr lang="zh-CN" altLang="en-US" sz="2000" b="1" dirty="0"/>
              <a:t>强化学习</a:t>
            </a:r>
            <a:r>
              <a:rPr lang="zh-CN" altLang="en-US" sz="2000" dirty="0"/>
              <a:t>。</a:t>
            </a:r>
          </a:p>
        </p:txBody>
      </p:sp>
      <p:sp>
        <p:nvSpPr>
          <p:cNvPr id="6" name="标题 5"/>
          <p:cNvSpPr>
            <a:spLocks noGrp="1"/>
          </p:cNvSpPr>
          <p:nvPr>
            <p:ph type="title"/>
          </p:nvPr>
        </p:nvSpPr>
        <p:spPr/>
        <p:txBody>
          <a:bodyPr/>
          <a:lstStyle/>
          <a:p>
            <a:r>
              <a:rPr lang="en-US" altLang="zh-CN" dirty="0" smtClean="0">
                <a:sym typeface="+mn-ea"/>
              </a:rPr>
              <a:t>7.2.1 </a:t>
            </a:r>
            <a:r>
              <a:rPr lang="zh-CN" altLang="en-US">
                <a:sym typeface="+mn-ea"/>
              </a:rPr>
              <a:t>机器学习的分类</a:t>
            </a:r>
            <a:endParaRPr lang="zh-CN" altLang="en-US"/>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a:t>
            </a:fld>
            <a:endParaRPr lang="en-US" altLang="ja-JP"/>
          </a:p>
        </p:txBody>
      </p:sp>
      <p:sp>
        <p:nvSpPr>
          <p:cNvPr id="5" name="文本框 4"/>
          <p:cNvSpPr txBox="1"/>
          <p:nvPr/>
        </p:nvSpPr>
        <p:spPr>
          <a:xfrm>
            <a:off x="339090" y="1123315"/>
            <a:ext cx="8331835" cy="5447645"/>
          </a:xfrm>
          <a:prstGeom prst="rect">
            <a:avLst/>
          </a:prstGeom>
          <a:noFill/>
        </p:spPr>
        <p:txBody>
          <a:bodyPr wrap="square" rtlCol="0" anchor="t">
            <a:spAutoFit/>
          </a:bodyPr>
          <a:lstStyle/>
          <a:p>
            <a:r>
              <a:rPr lang="zh-CN" altLang="en-US" sz="2400" dirty="0"/>
              <a:t>注：显著式编程是需要人为地根据周围的环境、规则、经验等给计算机规定一些机械化步骤或判断</a:t>
            </a:r>
            <a:r>
              <a:rPr lang="zh-CN" altLang="en-US" sz="2400" dirty="0" smtClean="0"/>
              <a:t>依据。</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endParaRPr lang="en-US" altLang="zh-CN" sz="2400" dirty="0" smtClean="0"/>
          </a:p>
          <a:p>
            <a:pPr lvl="0">
              <a:lnSpc>
                <a:spcPct val="150000"/>
              </a:lnSpc>
            </a:pPr>
            <a:r>
              <a:rPr lang="zh-CN" altLang="en-US" sz="2400" dirty="0">
                <a:solidFill>
                  <a:srgbClr val="000000"/>
                </a:solidFill>
              </a:rPr>
              <a:t>非显著式编程：让计算机自己总结规律的编程方法。</a:t>
            </a:r>
          </a:p>
          <a:p>
            <a:r>
              <a:rPr lang="zh-CN" altLang="en-US" sz="2400" dirty="0"/>
              <a:t>非显著式编程无需人为给出所有的步骤和约束计算机必须总结什么规律，只需要定义收益函数，计算机会通过与环境的互动总结经验、调整策略，从而实现最大化收益(最优策略)。因此，非显著编程更加灵活，适用范围更广。</a:t>
            </a:r>
          </a:p>
        </p:txBody>
      </p:sp>
      <p:sp>
        <p:nvSpPr>
          <p:cNvPr id="6" name="标题 1"/>
          <p:cNvSpPr>
            <a:spLocks noGrp="1"/>
          </p:cNvSpPr>
          <p:nvPr>
            <p:ph type="title"/>
          </p:nvPr>
        </p:nvSpPr>
        <p:spPr/>
        <p:txBody>
          <a:bodyPr/>
          <a:lstStyle/>
          <a:p>
            <a:r>
              <a:rPr lang="en-US" altLang="zh-CN" dirty="0"/>
              <a:t>7.1.1 </a:t>
            </a:r>
            <a:r>
              <a:rPr lang="zh-CN" altLang="en-US" dirty="0" smtClean="0">
                <a:sym typeface="+mn-ea"/>
              </a:rPr>
              <a:t>机器学习的定义</a:t>
            </a:r>
            <a:endParaRPr lang="en-US" altLang="zh-CN" dirty="0"/>
          </a:p>
        </p:txBody>
      </p:sp>
      <p:pic>
        <p:nvPicPr>
          <p:cNvPr id="11266" name="Picture 2" descr="第一章 机器学习概述 1.1机器学习定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44" y="2286000"/>
            <a:ext cx="4610100" cy="19230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img-blog.csdnimg.cn/e49215ec63994bb29acee30e653eea51.png?x-oss-process=image/watermark,type_ZmFuZ3poZW5naGVpdGk,shadow_10,text_aHR0cHM6Ly9ibG9nLmNzZG4ubmV0L2hjeGRkZ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522" y="2286000"/>
            <a:ext cx="3545403" cy="1923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60</a:t>
            </a:fld>
            <a:endParaRPr lang="en-US" altLang="ja-JP"/>
          </a:p>
        </p:txBody>
      </p:sp>
      <p:sp>
        <p:nvSpPr>
          <p:cNvPr id="9" name="标题 8"/>
          <p:cNvSpPr>
            <a:spLocks noGrp="1"/>
          </p:cNvSpPr>
          <p:nvPr>
            <p:ph type="title"/>
          </p:nvPr>
        </p:nvSpPr>
        <p:spPr/>
        <p:txBody>
          <a:bodyPr/>
          <a:lstStyle/>
          <a:p>
            <a:r>
              <a:rPr lang="en-US" altLang="zh-CN" dirty="0" smtClean="0">
                <a:sym typeface="+mn-ea"/>
              </a:rPr>
              <a:t>7.2.1 </a:t>
            </a:r>
            <a:r>
              <a:rPr lang="zh-CN" altLang="en-US">
                <a:sym typeface="+mn-ea"/>
              </a:rPr>
              <a:t>机器学习的分类</a:t>
            </a:r>
            <a:endParaRPr lang="zh-CN" altLang="en-US"/>
          </a:p>
        </p:txBody>
      </p:sp>
      <p:graphicFrame>
        <p:nvGraphicFramePr>
          <p:cNvPr id="12" name="图示 11"/>
          <p:cNvGraphicFramePr/>
          <p:nvPr/>
        </p:nvGraphicFramePr>
        <p:xfrm>
          <a:off x="765810" y="765175"/>
          <a:ext cx="5953125" cy="4075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p:cNvSpPr txBox="1"/>
          <p:nvPr/>
        </p:nvSpPr>
        <p:spPr>
          <a:xfrm>
            <a:off x="576580" y="4697730"/>
            <a:ext cx="8110220" cy="829945"/>
          </a:xfrm>
          <a:prstGeom prst="rect">
            <a:avLst/>
          </a:prstGeom>
          <a:solidFill>
            <a:schemeClr val="bg1"/>
          </a:solidFill>
        </p:spPr>
        <p:txBody>
          <a:bodyPr wrap="square" rtlCol="0" anchor="t">
            <a:spAutoFit/>
          </a:bodyPr>
          <a:lstStyle/>
          <a:p>
            <a:r>
              <a:rPr lang="zh-CN" altLang="en-US" sz="2400" dirty="0">
                <a:sym typeface="+mn-ea"/>
              </a:rPr>
              <a:t>监督学习根据数据标签存在与否</a:t>
            </a:r>
            <a:r>
              <a:rPr lang="zh-CN" altLang="en-US" sz="2400" dirty="0" smtClean="0">
                <a:sym typeface="+mn-ea"/>
              </a:rPr>
              <a:t>分</a:t>
            </a:r>
            <a:r>
              <a:rPr lang="zh-CN" altLang="en-US" sz="2400" dirty="0">
                <a:sym typeface="+mn-ea"/>
              </a:rPr>
              <a:t>为</a:t>
            </a:r>
            <a:r>
              <a:rPr lang="zh-CN" altLang="en-US" sz="2400" dirty="0" smtClean="0">
                <a:sym typeface="+mn-ea"/>
              </a:rPr>
              <a:t>监督学习、非监督学习</a:t>
            </a:r>
            <a:r>
              <a:rPr lang="zh-CN" altLang="en-US" sz="2400" dirty="0">
                <a:sym typeface="+mn-ea"/>
              </a:rPr>
              <a:t>和半监督学习。</a:t>
            </a:r>
          </a:p>
        </p:txBody>
      </p:sp>
      <p:sp>
        <p:nvSpPr>
          <p:cNvPr id="2" name="文本框 1"/>
          <p:cNvSpPr txBox="1"/>
          <p:nvPr/>
        </p:nvSpPr>
        <p:spPr>
          <a:xfrm>
            <a:off x="67945" y="889000"/>
            <a:ext cx="3423920" cy="521970"/>
          </a:xfrm>
          <a:prstGeom prst="rect">
            <a:avLst/>
          </a:prstGeom>
          <a:noFill/>
        </p:spPr>
        <p:txBody>
          <a:bodyPr wrap="none" rtlCol="0">
            <a:spAutoFit/>
          </a:bodyPr>
          <a:lstStyle/>
          <a:p>
            <a:r>
              <a:rPr lang="en-US" altLang="zh-CN" sz="2800" b="1"/>
              <a:t>1.</a:t>
            </a:r>
            <a:r>
              <a:rPr lang="zh-CN" altLang="en-US" sz="2800" b="1"/>
              <a:t>按照学习方式分：</a:t>
            </a: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61</a:t>
            </a:fld>
            <a:endParaRPr lang="en-US" altLang="ja-JP"/>
          </a:p>
        </p:txBody>
      </p:sp>
      <p:sp>
        <p:nvSpPr>
          <p:cNvPr id="9" name="标题 8"/>
          <p:cNvSpPr>
            <a:spLocks noGrp="1"/>
          </p:cNvSpPr>
          <p:nvPr>
            <p:ph type="title"/>
          </p:nvPr>
        </p:nvSpPr>
        <p:spPr/>
        <p:txBody>
          <a:bodyPr/>
          <a:lstStyle/>
          <a:p>
            <a:r>
              <a:rPr lang="en-US" altLang="zh-CN" dirty="0" smtClean="0">
                <a:sym typeface="+mn-ea"/>
              </a:rPr>
              <a:t>7.2.1 </a:t>
            </a:r>
            <a:r>
              <a:rPr lang="zh-CN" altLang="en-US">
                <a:sym typeface="+mn-ea"/>
              </a:rPr>
              <a:t>机器学习的分类</a:t>
            </a:r>
            <a:endParaRPr lang="zh-CN" altLang="en-US"/>
          </a:p>
        </p:txBody>
      </p:sp>
      <p:sp>
        <p:nvSpPr>
          <p:cNvPr id="2" name="文本框 1"/>
          <p:cNvSpPr txBox="1"/>
          <p:nvPr/>
        </p:nvSpPr>
        <p:spPr>
          <a:xfrm>
            <a:off x="67945" y="889000"/>
            <a:ext cx="3423920" cy="521970"/>
          </a:xfrm>
          <a:prstGeom prst="rect">
            <a:avLst/>
          </a:prstGeom>
          <a:noFill/>
        </p:spPr>
        <p:txBody>
          <a:bodyPr wrap="none" rtlCol="0">
            <a:spAutoFit/>
          </a:bodyPr>
          <a:lstStyle/>
          <a:p>
            <a:r>
              <a:rPr lang="en-US" altLang="zh-CN" sz="2800" b="1"/>
              <a:t>2.</a:t>
            </a:r>
            <a:r>
              <a:rPr lang="zh-CN" altLang="en-US" sz="2800" b="1"/>
              <a:t>按照学习任务分：</a:t>
            </a:r>
          </a:p>
        </p:txBody>
      </p:sp>
      <p:graphicFrame>
        <p:nvGraphicFramePr>
          <p:cNvPr id="5" name="表格 4"/>
          <p:cNvGraphicFramePr/>
          <p:nvPr>
            <p:custDataLst>
              <p:tags r:id="rId1"/>
            </p:custDataLst>
          </p:nvPr>
        </p:nvGraphicFramePr>
        <p:xfrm>
          <a:off x="381000" y="1828800"/>
          <a:ext cx="8632190" cy="2301240"/>
        </p:xfrm>
        <a:graphic>
          <a:graphicData uri="http://schemas.openxmlformats.org/drawingml/2006/table">
            <a:tbl>
              <a:tblPr firstRow="1" bandRow="1">
                <a:tableStyleId>{5C22544A-7EE6-4342-B048-85BDC9FD1C3A}</a:tableStyleId>
              </a:tblPr>
              <a:tblGrid>
                <a:gridCol w="1198245">
                  <a:extLst>
                    <a:ext uri="{9D8B030D-6E8A-4147-A177-3AD203B41FA5}">
                      <a16:colId xmlns:a16="http://schemas.microsoft.com/office/drawing/2014/main" val="20000"/>
                    </a:ext>
                  </a:extLst>
                </a:gridCol>
                <a:gridCol w="1559560">
                  <a:extLst>
                    <a:ext uri="{9D8B030D-6E8A-4147-A177-3AD203B41FA5}">
                      <a16:colId xmlns:a16="http://schemas.microsoft.com/office/drawing/2014/main" val="20001"/>
                    </a:ext>
                  </a:extLst>
                </a:gridCol>
                <a:gridCol w="5874385">
                  <a:extLst>
                    <a:ext uri="{9D8B030D-6E8A-4147-A177-3AD203B41FA5}">
                      <a16:colId xmlns:a16="http://schemas.microsoft.com/office/drawing/2014/main" val="20002"/>
                    </a:ext>
                  </a:extLst>
                </a:gridCol>
              </a:tblGrid>
              <a:tr h="551815">
                <a:tc>
                  <a:txBody>
                    <a:bodyPr/>
                    <a:lstStyle/>
                    <a:p>
                      <a:pPr>
                        <a:buNone/>
                      </a:pPr>
                      <a:r>
                        <a:rPr lang="zh-CN" altLang="en-US"/>
                        <a:t>学习任务</a:t>
                      </a:r>
                    </a:p>
                  </a:txBody>
                  <a:tcPr/>
                </a:tc>
                <a:tc>
                  <a:txBody>
                    <a:bodyPr/>
                    <a:lstStyle/>
                    <a:p>
                      <a:pPr>
                        <a:buNone/>
                      </a:pPr>
                      <a:r>
                        <a:rPr lang="zh-CN" altLang="en-US"/>
                        <a:t>英文</a:t>
                      </a:r>
                    </a:p>
                  </a:txBody>
                  <a:tcPr/>
                </a:tc>
                <a:tc>
                  <a:txBody>
                    <a:bodyPr/>
                    <a:lstStyle/>
                    <a:p>
                      <a:pPr>
                        <a:buNone/>
                      </a:pPr>
                      <a:r>
                        <a:rPr lang="zh-CN" altLang="en-US"/>
                        <a:t>描述</a:t>
                      </a:r>
                    </a:p>
                    <a:p>
                      <a:pPr>
                        <a:buNone/>
                      </a:pPr>
                      <a:endParaRPr lang="zh-CN" altLang="en-US"/>
                    </a:p>
                  </a:txBody>
                  <a:tcPr/>
                </a:tc>
                <a:extLst>
                  <a:ext uri="{0D108BD9-81ED-4DB2-BD59-A6C34878D82A}">
                    <a16:rowId xmlns:a16="http://schemas.microsoft.com/office/drawing/2014/main" val="10000"/>
                  </a:ext>
                </a:extLst>
              </a:tr>
              <a:tr h="381000">
                <a:tc>
                  <a:txBody>
                    <a:bodyPr/>
                    <a:lstStyle/>
                    <a:p>
                      <a:pPr>
                        <a:buNone/>
                      </a:pPr>
                      <a:r>
                        <a:rPr lang="zh-CN" altLang="en-US"/>
                        <a:t>分类</a:t>
                      </a:r>
                    </a:p>
                  </a:txBody>
                  <a:tcPr/>
                </a:tc>
                <a:tc>
                  <a:txBody>
                    <a:bodyPr/>
                    <a:lstStyle/>
                    <a:p>
                      <a:pPr>
                        <a:buNone/>
                      </a:pPr>
                      <a:r>
                        <a:rPr lang="zh-CN" altLang="en-US"/>
                        <a:t>Classification</a:t>
                      </a:r>
                    </a:p>
                  </a:txBody>
                  <a:tcPr/>
                </a:tc>
                <a:tc>
                  <a:txBody>
                    <a:bodyPr/>
                    <a:lstStyle/>
                    <a:p>
                      <a:pPr>
                        <a:buNone/>
                      </a:pPr>
                      <a:r>
                        <a:rPr lang="zh-CN" altLang="en-US"/>
                        <a:t>分类是预测一个标签 （是离散的），属于监督学习</a:t>
                      </a:r>
                    </a:p>
                  </a:txBody>
                  <a:tcPr/>
                </a:tc>
                <a:extLst>
                  <a:ext uri="{0D108BD9-81ED-4DB2-BD59-A6C34878D82A}">
                    <a16:rowId xmlns:a16="http://schemas.microsoft.com/office/drawing/2014/main" val="10001"/>
                  </a:ext>
                </a:extLst>
              </a:tr>
              <a:tr h="381000">
                <a:tc>
                  <a:txBody>
                    <a:bodyPr/>
                    <a:lstStyle/>
                    <a:p>
                      <a:pPr>
                        <a:buNone/>
                      </a:pPr>
                      <a:r>
                        <a:rPr lang="zh-CN" altLang="en-US"/>
                        <a:t>回归</a:t>
                      </a:r>
                    </a:p>
                  </a:txBody>
                  <a:tcPr/>
                </a:tc>
                <a:tc>
                  <a:txBody>
                    <a:bodyPr/>
                    <a:lstStyle/>
                    <a:p>
                      <a:pPr>
                        <a:buNone/>
                      </a:pPr>
                      <a:r>
                        <a:rPr lang="zh-CN" altLang="en-US"/>
                        <a:t>Regression</a:t>
                      </a:r>
                    </a:p>
                  </a:txBody>
                  <a:tcPr/>
                </a:tc>
                <a:tc>
                  <a:txBody>
                    <a:bodyPr/>
                    <a:lstStyle/>
                    <a:p>
                      <a:pPr>
                        <a:buNone/>
                      </a:pPr>
                      <a:r>
                        <a:rPr lang="zh-CN" altLang="en-US"/>
                        <a:t>回归是预测一个数量 （是连续的），属于监督学习</a:t>
                      </a:r>
                    </a:p>
                    <a:p>
                      <a:pPr>
                        <a:buNone/>
                      </a:pPr>
                      <a:endParaRPr lang="zh-CN" altLang="en-US"/>
                    </a:p>
                  </a:txBody>
                  <a:tcPr/>
                </a:tc>
                <a:extLst>
                  <a:ext uri="{0D108BD9-81ED-4DB2-BD59-A6C34878D82A}">
                    <a16:rowId xmlns:a16="http://schemas.microsoft.com/office/drawing/2014/main" val="10002"/>
                  </a:ext>
                </a:extLst>
              </a:tr>
              <a:tr h="381000">
                <a:tc>
                  <a:txBody>
                    <a:bodyPr/>
                    <a:lstStyle/>
                    <a:p>
                      <a:pPr>
                        <a:buNone/>
                      </a:pPr>
                      <a:r>
                        <a:rPr lang="zh-CN" altLang="en-US"/>
                        <a:t>聚类</a:t>
                      </a:r>
                    </a:p>
                  </a:txBody>
                  <a:tcPr/>
                </a:tc>
                <a:tc>
                  <a:txBody>
                    <a:bodyPr/>
                    <a:lstStyle/>
                    <a:p>
                      <a:pPr>
                        <a:buNone/>
                      </a:pPr>
                      <a:r>
                        <a:rPr lang="zh-CN" altLang="en-US"/>
                        <a:t>Clustering</a:t>
                      </a:r>
                    </a:p>
                  </a:txBody>
                  <a:tcPr/>
                </a:tc>
                <a:tc>
                  <a:txBody>
                    <a:bodyPr/>
                    <a:lstStyle/>
                    <a:p>
                      <a:pPr>
                        <a:buNone/>
                      </a:pPr>
                      <a:r>
                        <a:rPr lang="zh-CN" altLang="en-US"/>
                        <a:t>属于无监督学习</a:t>
                      </a:r>
                    </a:p>
                    <a:p>
                      <a:pPr>
                        <a:buNone/>
                      </a:pPr>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62</a:t>
            </a:fld>
            <a:endParaRPr lang="en-US" altLang="ja-JP"/>
          </a:p>
        </p:txBody>
      </p:sp>
      <p:sp>
        <p:nvSpPr>
          <p:cNvPr id="9" name="标题 8"/>
          <p:cNvSpPr>
            <a:spLocks noGrp="1"/>
          </p:cNvSpPr>
          <p:nvPr>
            <p:ph type="title"/>
          </p:nvPr>
        </p:nvSpPr>
        <p:spPr/>
        <p:txBody>
          <a:bodyPr/>
          <a:lstStyle/>
          <a:p>
            <a:r>
              <a:rPr lang="en-US" altLang="zh-CN" dirty="0" smtClean="0">
                <a:sym typeface="+mn-ea"/>
              </a:rPr>
              <a:t>7.2.2 </a:t>
            </a:r>
            <a:r>
              <a:rPr lang="zh-CN" altLang="en-US" dirty="0" smtClean="0">
                <a:sym typeface="+mn-ea"/>
              </a:rPr>
              <a:t>监督学习</a:t>
            </a:r>
          </a:p>
        </p:txBody>
      </p:sp>
      <p:sp>
        <p:nvSpPr>
          <p:cNvPr id="2" name="文本框 1"/>
          <p:cNvSpPr txBox="1"/>
          <p:nvPr/>
        </p:nvSpPr>
        <p:spPr>
          <a:xfrm>
            <a:off x="516890" y="1030605"/>
            <a:ext cx="8399145" cy="4892675"/>
          </a:xfrm>
          <a:prstGeom prst="rect">
            <a:avLst/>
          </a:prstGeom>
          <a:solidFill>
            <a:schemeClr val="bg1"/>
          </a:solidFill>
        </p:spPr>
        <p:txBody>
          <a:bodyPr wrap="square" rtlCol="0" anchor="t">
            <a:spAutoFit/>
          </a:bodyPr>
          <a:lstStyle/>
          <a:p>
            <a:pPr>
              <a:lnSpc>
                <a:spcPct val="100000"/>
              </a:lnSpc>
            </a:pPr>
            <a:r>
              <a:rPr lang="en-US" altLang="zh-CN" sz="2400" dirty="0"/>
              <a:t> </a:t>
            </a:r>
            <a:r>
              <a:rPr lang="en-US" altLang="zh-CN" sz="2400" dirty="0" smtClean="0"/>
              <a:t>   </a:t>
            </a:r>
            <a:r>
              <a:rPr lang="zh-CN" altLang="en-US" sz="2400" dirty="0" smtClean="0"/>
              <a:t>使用</a:t>
            </a:r>
            <a:r>
              <a:rPr lang="zh-CN" altLang="en-US" sz="2400" dirty="0"/>
              <a:t>已知的示例来训练网络，它是用数据和其一一对应的标签来训练一个预测模型，将输入数据映射到标签的过程。举例：你有一些问题</a:t>
            </a:r>
            <a:r>
              <a:rPr lang="zh-CN" altLang="en-US" sz="2400" dirty="0" smtClean="0"/>
              <a:t>和它们</a:t>
            </a:r>
            <a:r>
              <a:rPr lang="zh-CN" altLang="en-US" sz="2400" dirty="0"/>
              <a:t>的答案，你要做的有监督学习就是学习这些已经知道答案的问题。</a:t>
            </a:r>
          </a:p>
          <a:p>
            <a:pPr>
              <a:lnSpc>
                <a:spcPct val="150000"/>
              </a:lnSpc>
            </a:pPr>
            <a:r>
              <a:rPr lang="zh-CN" altLang="en-US" sz="2400" dirty="0"/>
              <a:t>算法包括：</a:t>
            </a:r>
          </a:p>
          <a:p>
            <a:pPr marL="342900" indent="-342900">
              <a:lnSpc>
                <a:spcPct val="150000"/>
              </a:lnSpc>
              <a:buClr>
                <a:srgbClr val="000000"/>
              </a:buClr>
              <a:buFont typeface="Wingdings" panose="05000000000000000000" charset="0"/>
              <a:buChar char="Ø"/>
            </a:pPr>
            <a:r>
              <a:rPr lang="zh-CN" altLang="en-US" sz="2400" dirty="0" smtClean="0">
                <a:latin typeface="楷体" panose="02010609060101010101" pitchFamily="49" charset="-122"/>
                <a:ea typeface="楷体" panose="02010609060101010101" pitchFamily="49" charset="-122"/>
                <a:sym typeface="+mn-ea"/>
              </a:rPr>
              <a:t>决策树（简单问题）</a:t>
            </a:r>
          </a:p>
          <a:p>
            <a:pPr marL="342900" indent="-342900">
              <a:lnSpc>
                <a:spcPct val="150000"/>
              </a:lnSpc>
              <a:buClr>
                <a:srgbClr val="000000"/>
              </a:buClr>
              <a:buFont typeface="Wingdings" panose="05000000000000000000" charset="0"/>
              <a:buChar char="Ø"/>
            </a:pPr>
            <a:r>
              <a:rPr lang="zh-CN" altLang="en-US" sz="2400" dirty="0" smtClean="0">
                <a:latin typeface="楷体" panose="02010609060101010101" pitchFamily="49" charset="-122"/>
                <a:ea typeface="楷体" panose="02010609060101010101" pitchFamily="49" charset="-122"/>
                <a:sym typeface="+mn-ea"/>
              </a:rPr>
              <a:t>回归分析</a:t>
            </a:r>
          </a:p>
          <a:p>
            <a:pPr marL="342900" indent="-342900">
              <a:lnSpc>
                <a:spcPct val="150000"/>
              </a:lnSpc>
              <a:buClr>
                <a:srgbClr val="000000"/>
              </a:buClr>
              <a:buFont typeface="Wingdings" panose="05000000000000000000" charset="0"/>
              <a:buChar char="Ø"/>
            </a:pPr>
            <a:r>
              <a:rPr lang="zh-CN" altLang="en-US" sz="2400" dirty="0" smtClean="0">
                <a:latin typeface="楷体" panose="02010609060101010101" pitchFamily="49" charset="-122"/>
                <a:ea typeface="楷体" panose="02010609060101010101" pitchFamily="49" charset="-122"/>
                <a:sym typeface="+mn-ea"/>
              </a:rPr>
              <a:t>统计分类</a:t>
            </a:r>
            <a:endParaRPr lang="en-US" altLang="zh-CN" sz="2400" dirty="0" smtClean="0">
              <a:latin typeface="楷体" panose="02010609060101010101" pitchFamily="49" charset="-122"/>
              <a:ea typeface="楷体" panose="02010609060101010101" pitchFamily="49" charset="-122"/>
            </a:endParaRPr>
          </a:p>
          <a:p>
            <a:pPr marL="342900" indent="-342900">
              <a:lnSpc>
                <a:spcPct val="150000"/>
              </a:lnSpc>
              <a:buClr>
                <a:srgbClr val="000000"/>
              </a:buClr>
              <a:buFont typeface="Wingdings" panose="05000000000000000000" charset="0"/>
              <a:buChar char="Ø"/>
            </a:pPr>
            <a:r>
              <a:rPr lang="zh-CN" altLang="en-US" sz="2400" dirty="0" smtClean="0">
                <a:latin typeface="楷体" panose="02010609060101010101" pitchFamily="49" charset="-122"/>
                <a:ea typeface="楷体" panose="02010609060101010101" pitchFamily="49" charset="-122"/>
                <a:sym typeface="+mn-ea"/>
              </a:rPr>
              <a:t>人工神经网络（大量样本）</a:t>
            </a:r>
            <a:endParaRPr lang="en-US" altLang="zh-CN" sz="2400" dirty="0" smtClean="0">
              <a:latin typeface="楷体" panose="02010609060101010101" pitchFamily="49" charset="-122"/>
              <a:ea typeface="楷体" panose="02010609060101010101" pitchFamily="49" charset="-122"/>
            </a:endParaRPr>
          </a:p>
          <a:p>
            <a:pPr marL="342900" indent="-342900">
              <a:lnSpc>
                <a:spcPct val="150000"/>
              </a:lnSpc>
              <a:buClr>
                <a:srgbClr val="000000"/>
              </a:buClr>
              <a:buFont typeface="Wingdings" panose="05000000000000000000" charset="0"/>
              <a:buChar char="Ø"/>
            </a:pPr>
            <a:r>
              <a:rPr lang="zh-CN" altLang="en-US" sz="2400" dirty="0" smtClean="0">
                <a:latin typeface="楷体" panose="02010609060101010101" pitchFamily="49" charset="-122"/>
                <a:ea typeface="楷体" panose="02010609060101010101" pitchFamily="49" charset="-122"/>
                <a:sym typeface="+mn-ea"/>
              </a:rPr>
              <a:t>支持向量机（小样本）</a:t>
            </a:r>
            <a:endParaRPr lang="zh-CN" altLang="en-US" sz="2400" dirty="0"/>
          </a:p>
        </p:txBody>
      </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63</a:t>
            </a:fld>
            <a:endParaRPr lang="en-US" altLang="ja-JP"/>
          </a:p>
        </p:txBody>
      </p:sp>
      <p:sp>
        <p:nvSpPr>
          <p:cNvPr id="9" name="标题 8"/>
          <p:cNvSpPr>
            <a:spLocks noGrp="1"/>
          </p:cNvSpPr>
          <p:nvPr>
            <p:ph type="title"/>
          </p:nvPr>
        </p:nvSpPr>
        <p:spPr/>
        <p:txBody>
          <a:bodyPr/>
          <a:lstStyle/>
          <a:p>
            <a:r>
              <a:rPr lang="en-US" altLang="zh-CN" dirty="0" smtClean="0">
                <a:sym typeface="+mn-ea"/>
              </a:rPr>
              <a:t>7.2.2 </a:t>
            </a:r>
            <a:r>
              <a:rPr lang="zh-CN" altLang="en-US" dirty="0" smtClean="0">
                <a:sym typeface="+mn-ea"/>
              </a:rPr>
              <a:t>监督学习</a:t>
            </a:r>
          </a:p>
        </p:txBody>
      </p:sp>
      <p:sp>
        <p:nvSpPr>
          <p:cNvPr id="2" name="文本框 1"/>
          <p:cNvSpPr txBox="1"/>
          <p:nvPr/>
        </p:nvSpPr>
        <p:spPr>
          <a:xfrm>
            <a:off x="304800" y="990600"/>
            <a:ext cx="8361680" cy="3877985"/>
          </a:xfrm>
          <a:prstGeom prst="rect">
            <a:avLst/>
          </a:prstGeom>
          <a:solidFill>
            <a:schemeClr val="bg1"/>
          </a:solidFill>
        </p:spPr>
        <p:txBody>
          <a:bodyPr wrap="square" rtlCol="0" anchor="t">
            <a:spAutoFit/>
          </a:bodyPr>
          <a:lstStyle/>
          <a:p>
            <a:pPr marL="342900" indent="-342900" algn="just">
              <a:lnSpc>
                <a:spcPct val="150000"/>
              </a:lnSpc>
              <a:buClr>
                <a:srgbClr val="000000"/>
              </a:buClr>
              <a:buFont typeface="Wingdings" panose="05000000000000000000" charset="0"/>
              <a:buChar char="Ø"/>
            </a:pPr>
            <a:r>
              <a:rPr lang="zh-CN" altLang="en-US" sz="3200" b="1" dirty="0" smtClean="0">
                <a:solidFill>
                  <a:schemeClr val="tx1"/>
                </a:solidFill>
                <a:latin typeface="楷体" panose="02010609060101010101" pitchFamily="49" charset="-122"/>
                <a:ea typeface="楷体" panose="02010609060101010101" pitchFamily="49" charset="-122"/>
                <a:sym typeface="+mn-ea"/>
              </a:rPr>
              <a:t>决策树（简单问题）</a:t>
            </a:r>
            <a:endParaRPr lang="en-US" altLang="zh-CN" sz="3200" b="1" dirty="0" smtClean="0">
              <a:solidFill>
                <a:schemeClr val="tx1"/>
              </a:solidFill>
              <a:latin typeface="楷体" panose="02010609060101010101" pitchFamily="49" charset="-122"/>
              <a:ea typeface="楷体" panose="02010609060101010101" pitchFamily="49" charset="-122"/>
            </a:endParaRPr>
          </a:p>
          <a:p>
            <a:pPr algn="just">
              <a:spcBef>
                <a:spcPct val="0"/>
              </a:spcBef>
              <a:spcAft>
                <a:spcPts val="1200"/>
              </a:spcAft>
              <a:buFontTx/>
              <a:buNone/>
            </a:pPr>
            <a:r>
              <a:rPr lang="en-US" altLang="zh-CN" sz="2400" dirty="0" smtClean="0">
                <a:latin typeface="黑体" panose="02010609060101010101" pitchFamily="2" charset="-122"/>
                <a:ea typeface="黑体" panose="02010609060101010101" pitchFamily="2" charset="-122"/>
                <a:sym typeface="+mn-ea"/>
              </a:rPr>
              <a:t>  </a:t>
            </a:r>
            <a:r>
              <a:rPr lang="zh-CN" altLang="zh-CN" sz="2400" dirty="0" smtClean="0">
                <a:latin typeface="黑体" panose="02010609060101010101" pitchFamily="2" charset="-122"/>
                <a:ea typeface="黑体" panose="02010609060101010101" pitchFamily="2" charset="-122"/>
                <a:sym typeface="+mn-ea"/>
              </a:rPr>
              <a:t>决策树</a:t>
            </a:r>
            <a:r>
              <a:rPr lang="zh-CN" altLang="zh-CN" sz="2400" dirty="0">
                <a:latin typeface="黑体" panose="02010609060101010101" pitchFamily="2" charset="-122"/>
                <a:ea typeface="黑体" panose="02010609060101010101" pitchFamily="2" charset="-122"/>
                <a:sym typeface="+mn-ea"/>
              </a:rPr>
              <a:t>的</a:t>
            </a:r>
            <a:r>
              <a:rPr lang="zh-CN" altLang="zh-CN" sz="2400" dirty="0">
                <a:solidFill>
                  <a:schemeClr val="accent6"/>
                </a:solidFill>
                <a:latin typeface="黑体" panose="02010609060101010101" pitchFamily="2" charset="-122"/>
                <a:ea typeface="黑体" panose="02010609060101010101" pitchFamily="2" charset="-122"/>
                <a:sym typeface="+mn-ea"/>
              </a:rPr>
              <a:t>基本思想</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模拟人类进行级联选择或决策的过程，按照属性的某个优先级依次对数据的全部属性进行判别，从而得到输入数据所对应的预测输出。</a:t>
            </a:r>
            <a:endParaRPr lang="en-US" altLang="zh-CN" sz="2400" dirty="0">
              <a:latin typeface="黑体" panose="02010609060101010101" pitchFamily="2" charset="-122"/>
              <a:ea typeface="黑体" panose="02010609060101010101" pitchFamily="2" charset="-122"/>
              <a:cs typeface="+mn-cs"/>
            </a:endParaRPr>
          </a:p>
          <a:p>
            <a:pPr algn="just">
              <a:spcAft>
                <a:spcPts val="1200"/>
              </a:spcAft>
              <a:buNone/>
            </a:pPr>
            <a:r>
              <a:rPr lang="zh-CN" altLang="zh-CN" sz="2400" dirty="0">
                <a:solidFill>
                  <a:schemeClr val="accent6"/>
                </a:solidFill>
                <a:latin typeface="黑体" panose="02010609060101010101" pitchFamily="2" charset="-122"/>
                <a:ea typeface="黑体" panose="02010609060101010101" pitchFamily="2" charset="-122"/>
                <a:sym typeface="+mn-ea"/>
              </a:rPr>
              <a:t>决策树</a:t>
            </a:r>
            <a:r>
              <a:rPr lang="zh-CN" altLang="en-US" sz="2400" dirty="0">
                <a:solidFill>
                  <a:schemeClr val="accent6"/>
                </a:solidFill>
                <a:latin typeface="黑体" panose="02010609060101010101" pitchFamily="2" charset="-122"/>
                <a:ea typeface="黑体" panose="02010609060101010101" pitchFamily="2" charset="-122"/>
                <a:sym typeface="+mn-ea"/>
              </a:rPr>
              <a:t>包含</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一个根结点、若干内部结点和叶结点。</a:t>
            </a:r>
            <a:endParaRPr lang="en-US" altLang="zh-CN" sz="2400" dirty="0">
              <a:latin typeface="黑体" panose="02010609060101010101" pitchFamily="2" charset="-122"/>
              <a:ea typeface="黑体" panose="02010609060101010101" pitchFamily="2" charset="-122"/>
              <a:cs typeface="+mn-cs"/>
            </a:endParaRPr>
          </a:p>
          <a:p>
            <a:pPr algn="just">
              <a:spcAft>
                <a:spcPts val="1200"/>
              </a:spcAft>
              <a:buNone/>
            </a:pPr>
            <a:r>
              <a:rPr lang="zh-CN" altLang="zh-CN" sz="2400" dirty="0">
                <a:latin typeface="黑体" panose="02010609060101010101" pitchFamily="2" charset="-122"/>
                <a:ea typeface="黑体" panose="02010609060101010101" pitchFamily="2" charset="-122"/>
                <a:sym typeface="+mn-ea"/>
              </a:rPr>
              <a:t>其中叶结点表示决策的结果</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内部结点表示对样本某一属性判别。</a:t>
            </a:r>
            <a:endParaRPr lang="en-US" altLang="zh-CN" sz="2400" dirty="0">
              <a:latin typeface="黑体" panose="02010609060101010101" pitchFamily="2" charset="-122"/>
              <a:ea typeface="黑体" panose="02010609060101010101" pitchFamily="2" charset="-122"/>
              <a:cs typeface="+mn-cs"/>
            </a:endParaRPr>
          </a:p>
          <a:p>
            <a:pPr algn="just">
              <a:spcAft>
                <a:spcPts val="1200"/>
              </a:spcAft>
              <a:buNone/>
            </a:pPr>
            <a:r>
              <a:rPr lang="zh-CN" altLang="zh-CN" sz="2400" dirty="0">
                <a:solidFill>
                  <a:schemeClr val="accent6"/>
                </a:solidFill>
                <a:latin typeface="黑体" panose="02010609060101010101" pitchFamily="2" charset="-122"/>
                <a:ea typeface="黑体" panose="02010609060101010101" pitchFamily="2" charset="-122"/>
                <a:sym typeface="+mn-ea"/>
              </a:rPr>
              <a:t>测试序列</a:t>
            </a:r>
            <a:r>
              <a:rPr lang="zh-CN" altLang="en-US" sz="2400" dirty="0">
                <a:solidFill>
                  <a:schemeClr val="accent6"/>
                </a:solidFill>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从根结点到某一叶子结点的路径</a:t>
            </a:r>
            <a:r>
              <a:rPr lang="zh-CN" altLang="en-US" sz="2400" dirty="0">
                <a:latin typeface="黑体" panose="02010609060101010101" pitchFamily="2" charset="-122"/>
                <a:ea typeface="黑体" panose="02010609060101010101" pitchFamily="2" charset="-122"/>
                <a:sym typeface="+mn-ea"/>
              </a:rPr>
              <a:t>。</a:t>
            </a:r>
            <a:endParaRPr lang="zh-CN" altLang="en-US" sz="2400" dirty="0"/>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64</a:t>
            </a:fld>
            <a:endParaRPr lang="en-US" altLang="ja-JP"/>
          </a:p>
        </p:txBody>
      </p:sp>
      <p:sp>
        <p:nvSpPr>
          <p:cNvPr id="9" name="标题 8"/>
          <p:cNvSpPr>
            <a:spLocks noGrp="1"/>
          </p:cNvSpPr>
          <p:nvPr>
            <p:ph type="title"/>
          </p:nvPr>
        </p:nvSpPr>
        <p:spPr/>
        <p:txBody>
          <a:bodyPr/>
          <a:lstStyle/>
          <a:p>
            <a:r>
              <a:rPr lang="en-US" altLang="zh-CN" dirty="0" smtClean="0">
                <a:sym typeface="+mn-ea"/>
              </a:rPr>
              <a:t>7.2.2 </a:t>
            </a:r>
            <a:r>
              <a:rPr lang="zh-CN" altLang="en-US" dirty="0" smtClean="0">
                <a:sym typeface="+mn-ea"/>
              </a:rPr>
              <a:t>监督学习</a:t>
            </a:r>
            <a:endParaRPr lang="zh-CN" altLang="en-US"/>
          </a:p>
        </p:txBody>
      </p:sp>
      <p:sp>
        <p:nvSpPr>
          <p:cNvPr id="3" name="文本框 2"/>
          <p:cNvSpPr txBox="1"/>
          <p:nvPr/>
        </p:nvSpPr>
        <p:spPr>
          <a:xfrm>
            <a:off x="594332" y="958516"/>
            <a:ext cx="8286808" cy="1569660"/>
          </a:xfrm>
          <a:prstGeom prst="rect">
            <a:avLst/>
          </a:prstGeom>
          <a:noFill/>
        </p:spPr>
        <p:txBody>
          <a:bodyPr wrap="square" rtlCol="0">
            <a:spAutoFit/>
          </a:bodyPr>
          <a:lstStyle/>
          <a:p>
            <a:r>
              <a:rPr lang="zh-CN" altLang="zh-CN" sz="2400" dirty="0">
                <a:solidFill>
                  <a:schemeClr val="tx1"/>
                </a:solidFill>
              </a:rPr>
              <a:t>例如，</a:t>
            </a:r>
            <a:r>
              <a:rPr lang="zh-CN" altLang="en-US" sz="2400" dirty="0">
                <a:solidFill>
                  <a:schemeClr val="tx1"/>
                </a:solidFill>
              </a:rPr>
              <a:t>对于</a:t>
            </a:r>
            <a:r>
              <a:rPr lang="zh-CN" altLang="zh-CN" sz="2400" dirty="0">
                <a:solidFill>
                  <a:schemeClr val="tx1"/>
                </a:solidFill>
              </a:rPr>
              <a:t>学生的周末安排，需要根据诸如有无作业、有</a:t>
            </a:r>
            <a:endParaRPr lang="en-US" altLang="zh-CN" sz="2400" dirty="0">
              <a:solidFill>
                <a:schemeClr val="tx1"/>
              </a:solidFill>
            </a:endParaRPr>
          </a:p>
          <a:p>
            <a:r>
              <a:rPr lang="zh-CN" altLang="zh-CN" sz="2400" dirty="0">
                <a:solidFill>
                  <a:schemeClr val="tx1"/>
                </a:solidFill>
              </a:rPr>
              <a:t>无聚会和天气是否适宜等因素做出安排或决策，</a:t>
            </a:r>
            <a:r>
              <a:rPr kumimoji="1" lang="zh-CN" altLang="en-US" sz="2400" dirty="0">
                <a:solidFill>
                  <a:schemeClr val="accent6"/>
                </a:solidFill>
              </a:rPr>
              <a:t>左图为一</a:t>
            </a:r>
            <a:endParaRPr kumimoji="1" lang="en-US" altLang="zh-CN" sz="2400" dirty="0">
              <a:solidFill>
                <a:schemeClr val="accent6"/>
              </a:solidFill>
            </a:endParaRPr>
          </a:p>
          <a:p>
            <a:r>
              <a:rPr kumimoji="1" lang="zh-CN" altLang="en-US" sz="2400" dirty="0">
                <a:solidFill>
                  <a:schemeClr val="accent6"/>
                </a:solidFill>
              </a:rPr>
              <a:t>个决策树模型；右图为一个测试序列。（表示某种情况所</a:t>
            </a:r>
            <a:endParaRPr kumimoji="1" lang="en-US" altLang="zh-CN" sz="2400" dirty="0">
              <a:solidFill>
                <a:schemeClr val="accent6"/>
              </a:solidFill>
            </a:endParaRPr>
          </a:p>
          <a:p>
            <a:r>
              <a:rPr kumimoji="1" lang="zh-CN" altLang="en-US" sz="2400" dirty="0">
                <a:solidFill>
                  <a:schemeClr val="accent6"/>
                </a:solidFill>
              </a:rPr>
              <a:t>对应的决策结果</a:t>
            </a:r>
            <a:r>
              <a:rPr kumimoji="1" lang="zh-CN" altLang="en-US" sz="2400" dirty="0" smtClean="0">
                <a:solidFill>
                  <a:schemeClr val="accent6"/>
                </a:solidFill>
              </a:rPr>
              <a:t>）。</a:t>
            </a:r>
            <a:endParaRPr kumimoji="1" lang="zh-CN" altLang="en-US" sz="2400" dirty="0">
              <a:solidFill>
                <a:schemeClr val="accent6"/>
              </a:solidFill>
            </a:endParaRPr>
          </a:p>
        </p:txBody>
      </p:sp>
      <p:pic>
        <p:nvPicPr>
          <p:cNvPr id="5" name="图片 4"/>
          <p:cNvPicPr>
            <a:picLocks noChangeAspect="1"/>
          </p:cNvPicPr>
          <p:nvPr/>
        </p:nvPicPr>
        <p:blipFill>
          <a:blip r:embed="rId2" cstate="print"/>
          <a:stretch>
            <a:fillRect/>
          </a:stretch>
        </p:blipFill>
        <p:spPr>
          <a:xfrm>
            <a:off x="95390" y="3030218"/>
            <a:ext cx="4086836" cy="2571768"/>
          </a:xfrm>
          <a:prstGeom prst="rect">
            <a:avLst/>
          </a:prstGeom>
        </p:spPr>
      </p:pic>
      <p:sp>
        <p:nvSpPr>
          <p:cNvPr id="6" name="文本框 5"/>
          <p:cNvSpPr txBox="1"/>
          <p:nvPr/>
        </p:nvSpPr>
        <p:spPr>
          <a:xfrm>
            <a:off x="1308712" y="2601590"/>
            <a:ext cx="1338828" cy="369332"/>
          </a:xfrm>
          <a:prstGeom prst="rect">
            <a:avLst/>
          </a:prstGeom>
          <a:noFill/>
        </p:spPr>
        <p:txBody>
          <a:bodyPr wrap="none" rtlCol="0">
            <a:spAutoFit/>
          </a:bodyPr>
          <a:lstStyle/>
          <a:p>
            <a:r>
              <a:rPr lang="zh-CN" altLang="zh-CN" dirty="0">
                <a:solidFill>
                  <a:schemeClr val="tx1"/>
                </a:solidFill>
              </a:rPr>
              <a:t>决策树模型</a:t>
            </a:r>
            <a:endParaRPr lang="zh-CN" altLang="en-US" dirty="0">
              <a:solidFill>
                <a:schemeClr val="tx1"/>
              </a:solidFill>
            </a:endParaRPr>
          </a:p>
        </p:txBody>
      </p:sp>
      <p:pic>
        <p:nvPicPr>
          <p:cNvPr id="7" name="图片 6"/>
          <p:cNvPicPr>
            <a:picLocks noChangeAspect="1"/>
          </p:cNvPicPr>
          <p:nvPr/>
        </p:nvPicPr>
        <p:blipFill>
          <a:blip r:embed="rId3" cstate="print"/>
          <a:stretch>
            <a:fillRect/>
          </a:stretch>
        </p:blipFill>
        <p:spPr>
          <a:xfrm>
            <a:off x="5078015" y="3173095"/>
            <a:ext cx="3346407" cy="2303116"/>
          </a:xfrm>
          <a:prstGeom prst="rect">
            <a:avLst/>
          </a:prstGeom>
        </p:spPr>
      </p:pic>
      <p:sp>
        <p:nvSpPr>
          <p:cNvPr id="8" name="文本框 7"/>
          <p:cNvSpPr txBox="1"/>
          <p:nvPr/>
        </p:nvSpPr>
        <p:spPr>
          <a:xfrm>
            <a:off x="5594992" y="2601590"/>
            <a:ext cx="1114408" cy="369332"/>
          </a:xfrm>
          <a:prstGeom prst="rect">
            <a:avLst/>
          </a:prstGeom>
          <a:noFill/>
        </p:spPr>
        <p:txBody>
          <a:bodyPr wrap="none" rtlCol="0">
            <a:spAutoFit/>
          </a:bodyPr>
          <a:lstStyle/>
          <a:p>
            <a:r>
              <a:rPr lang="zh-CN" altLang="zh-CN" b="1" dirty="0">
                <a:solidFill>
                  <a:schemeClr val="tx1"/>
                </a:solidFill>
              </a:rPr>
              <a:t>测试序列</a:t>
            </a:r>
            <a:endParaRPr lang="zh-CN" altLang="en-US" dirty="0">
              <a:solidFill>
                <a:schemeClr val="tx1"/>
              </a:solidFill>
            </a:endParaRP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65</a:t>
            </a:fld>
            <a:endParaRPr lang="en-US" altLang="ja-JP"/>
          </a:p>
        </p:txBody>
      </p:sp>
      <p:sp>
        <p:nvSpPr>
          <p:cNvPr id="9" name="标题 8"/>
          <p:cNvSpPr>
            <a:spLocks noGrp="1"/>
          </p:cNvSpPr>
          <p:nvPr>
            <p:ph type="title"/>
          </p:nvPr>
        </p:nvSpPr>
        <p:spPr/>
        <p:txBody>
          <a:bodyPr/>
          <a:lstStyle/>
          <a:p>
            <a:r>
              <a:rPr lang="en-US" altLang="zh-CN" dirty="0" smtClean="0">
                <a:sym typeface="+mn-ea"/>
              </a:rPr>
              <a:t>7.2.2 </a:t>
            </a:r>
            <a:r>
              <a:rPr lang="zh-CN" altLang="en-US" dirty="0" smtClean="0">
                <a:sym typeface="+mn-ea"/>
              </a:rPr>
              <a:t>监督学习</a:t>
            </a:r>
            <a:endParaRPr lang="zh-CN" altLang="en-US"/>
          </a:p>
        </p:txBody>
      </p:sp>
      <p:sp>
        <p:nvSpPr>
          <p:cNvPr id="2" name="文本框 2"/>
          <p:cNvSpPr txBox="1"/>
          <p:nvPr/>
        </p:nvSpPr>
        <p:spPr>
          <a:xfrm>
            <a:off x="309214" y="1076325"/>
            <a:ext cx="8722699" cy="1200329"/>
          </a:xfrm>
          <a:prstGeom prst="rect">
            <a:avLst/>
          </a:prstGeom>
          <a:solidFill>
            <a:schemeClr val="bg1"/>
          </a:solidFill>
        </p:spPr>
        <p:txBody>
          <a:bodyPr wrap="square" rtlCol="0">
            <a:spAutoFit/>
          </a:bodyPr>
          <a:lstStyle/>
          <a:p>
            <a:pPr algn="just">
              <a:spcAft>
                <a:spcPts val="1200"/>
              </a:spcAft>
            </a:pPr>
            <a:r>
              <a:rPr lang="zh-CN" altLang="zh-CN" sz="2400" b="1" dirty="0">
                <a:solidFill>
                  <a:schemeClr val="tx1"/>
                </a:solidFill>
              </a:rPr>
              <a:t>构造决策树的</a:t>
            </a:r>
            <a:r>
              <a:rPr lang="zh-CN" altLang="zh-CN" sz="2400" b="1" dirty="0">
                <a:solidFill>
                  <a:schemeClr val="accent6"/>
                </a:solidFill>
              </a:rPr>
              <a:t>关键</a:t>
            </a:r>
            <a:r>
              <a:rPr lang="zh-CN" altLang="en-US" sz="2400" dirty="0">
                <a:solidFill>
                  <a:schemeClr val="tx1"/>
                </a:solidFill>
              </a:rPr>
              <a:t>：</a:t>
            </a:r>
            <a:r>
              <a:rPr lang="zh-CN" altLang="zh-CN" sz="2400" dirty="0">
                <a:solidFill>
                  <a:schemeClr val="tx1"/>
                </a:solidFill>
              </a:rPr>
              <a:t>合理选择其内部节点所对应的样本属性，使得节点所对应样本子集中的样本尽可能多地属于同一类别，即具有尽可能高的纯度。</a:t>
            </a:r>
            <a:endParaRPr lang="en-US" altLang="zh-CN" sz="2400" dirty="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2660001450"/>
              </p:ext>
            </p:extLst>
          </p:nvPr>
        </p:nvGraphicFramePr>
        <p:xfrm>
          <a:off x="4095428" y="2141363"/>
          <a:ext cx="4936485" cy="4078462"/>
        </p:xfrm>
        <a:graphic>
          <a:graphicData uri="http://schemas.openxmlformats.org/drawingml/2006/table">
            <a:tbl>
              <a:tblPr firstRow="1" firstCol="1" bandRow="1"/>
              <a:tblGrid>
                <a:gridCol w="594287">
                  <a:extLst>
                    <a:ext uri="{9D8B030D-6E8A-4147-A177-3AD203B41FA5}">
                      <a16:colId xmlns:a16="http://schemas.microsoft.com/office/drawing/2014/main" val="20000"/>
                    </a:ext>
                  </a:extLst>
                </a:gridCol>
                <a:gridCol w="549758">
                  <a:extLst>
                    <a:ext uri="{9D8B030D-6E8A-4147-A177-3AD203B41FA5}">
                      <a16:colId xmlns:a16="http://schemas.microsoft.com/office/drawing/2014/main" val="20001"/>
                    </a:ext>
                  </a:extLst>
                </a:gridCol>
                <a:gridCol w="574048">
                  <a:extLst>
                    <a:ext uri="{9D8B030D-6E8A-4147-A177-3AD203B41FA5}">
                      <a16:colId xmlns:a16="http://schemas.microsoft.com/office/drawing/2014/main" val="20002"/>
                    </a:ext>
                  </a:extLst>
                </a:gridCol>
                <a:gridCol w="573238">
                  <a:extLst>
                    <a:ext uri="{9D8B030D-6E8A-4147-A177-3AD203B41FA5}">
                      <a16:colId xmlns:a16="http://schemas.microsoft.com/office/drawing/2014/main" val="20003"/>
                    </a:ext>
                  </a:extLst>
                </a:gridCol>
                <a:gridCol w="574048">
                  <a:extLst>
                    <a:ext uri="{9D8B030D-6E8A-4147-A177-3AD203B41FA5}">
                      <a16:colId xmlns:a16="http://schemas.microsoft.com/office/drawing/2014/main" val="20004"/>
                    </a:ext>
                  </a:extLst>
                </a:gridCol>
                <a:gridCol w="574048">
                  <a:extLst>
                    <a:ext uri="{9D8B030D-6E8A-4147-A177-3AD203B41FA5}">
                      <a16:colId xmlns:a16="http://schemas.microsoft.com/office/drawing/2014/main" val="20005"/>
                    </a:ext>
                  </a:extLst>
                </a:gridCol>
                <a:gridCol w="923345">
                  <a:extLst>
                    <a:ext uri="{9D8B030D-6E8A-4147-A177-3AD203B41FA5}">
                      <a16:colId xmlns:a16="http://schemas.microsoft.com/office/drawing/2014/main" val="20006"/>
                    </a:ext>
                  </a:extLst>
                </a:gridCol>
                <a:gridCol w="573713">
                  <a:extLst>
                    <a:ext uri="{9D8B030D-6E8A-4147-A177-3AD203B41FA5}">
                      <a16:colId xmlns:a16="http://schemas.microsoft.com/office/drawing/2014/main" val="20007"/>
                    </a:ext>
                  </a:extLst>
                </a:gridCol>
              </a:tblGrid>
              <a:tr h="362114">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形状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颜色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土壤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水份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日照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发芽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114">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066">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2114">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7722">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测试</a:t>
                      </a: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1" name="文本框 1"/>
          <p:cNvSpPr txBox="1"/>
          <p:nvPr/>
        </p:nvSpPr>
        <p:spPr>
          <a:xfrm>
            <a:off x="309214" y="2505067"/>
            <a:ext cx="3786214" cy="3721724"/>
          </a:xfrm>
          <a:prstGeom prst="rect">
            <a:avLst/>
          </a:prstGeom>
          <a:solidFill>
            <a:schemeClr val="bg1"/>
          </a:solidFill>
        </p:spPr>
        <p:txBody>
          <a:bodyPr wrap="square" rtlCol="0">
            <a:spAutoFit/>
          </a:bodyPr>
          <a:lstStyle/>
          <a:p>
            <a:pPr>
              <a:lnSpc>
                <a:spcPct val="150000"/>
              </a:lnSpc>
              <a:spcAft>
                <a:spcPts val="1200"/>
              </a:spcAft>
            </a:pPr>
            <a:r>
              <a:rPr lang="zh-CN" altLang="zh-CN" sz="2000" dirty="0">
                <a:solidFill>
                  <a:schemeClr val="tx1"/>
                </a:solidFill>
              </a:rPr>
              <a:t>【</a:t>
            </a:r>
            <a:r>
              <a:rPr lang="zh-CN" altLang="zh-CN" sz="2000" dirty="0" smtClean="0">
                <a:solidFill>
                  <a:schemeClr val="tx1"/>
                </a:solidFill>
              </a:rPr>
              <a:t>例】 </a:t>
            </a:r>
            <a:r>
              <a:rPr lang="zh-CN" altLang="en-US" sz="2000" dirty="0" smtClean="0">
                <a:solidFill>
                  <a:schemeClr val="tx1"/>
                </a:solidFill>
              </a:rPr>
              <a:t>右</a:t>
            </a:r>
            <a:r>
              <a:rPr lang="zh-CN" altLang="zh-CN" sz="2000" dirty="0" smtClean="0">
                <a:solidFill>
                  <a:schemeClr val="tx1"/>
                </a:solidFill>
              </a:rPr>
              <a:t>表所</a:t>
            </a:r>
            <a:r>
              <a:rPr lang="zh-CN" altLang="zh-CN" sz="2000" dirty="0">
                <a:solidFill>
                  <a:schemeClr val="tx1"/>
                </a:solidFill>
              </a:rPr>
              <a:t>示的数据集表示豌豆种子在不同环境下能否发芽情况。豌豆种子自身有形状、大小和种皮颜色等特征，外部影响环境有土壤、水分和日照等特征。试通</a:t>
            </a:r>
            <a:r>
              <a:rPr lang="zh-CN" altLang="zh-CN" sz="2000" dirty="0" smtClean="0">
                <a:solidFill>
                  <a:schemeClr val="tx1"/>
                </a:solidFill>
              </a:rPr>
              <a:t>过</a:t>
            </a:r>
            <a:r>
              <a:rPr lang="zh-CN" altLang="en-US" sz="2000" dirty="0" smtClean="0">
                <a:solidFill>
                  <a:schemeClr val="tx1"/>
                </a:solidFill>
              </a:rPr>
              <a:t>右</a:t>
            </a:r>
            <a:r>
              <a:rPr lang="zh-CN" altLang="zh-CN" sz="2000" dirty="0" smtClean="0">
                <a:solidFill>
                  <a:schemeClr val="tx1"/>
                </a:solidFill>
              </a:rPr>
              <a:t>表所</a:t>
            </a:r>
            <a:r>
              <a:rPr lang="zh-CN" altLang="zh-CN" sz="2000" dirty="0">
                <a:solidFill>
                  <a:schemeClr val="tx1"/>
                </a:solidFill>
              </a:rPr>
              <a:t>示数据集构建决策树并根据最后一行测试数据预测该豌豆能否发芽。</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66</a:t>
            </a:fld>
            <a:endParaRPr lang="en-US" altLang="ja-JP"/>
          </a:p>
        </p:txBody>
      </p:sp>
      <p:pic>
        <p:nvPicPr>
          <p:cNvPr id="5" name="图片 4"/>
          <p:cNvPicPr>
            <a:picLocks noChangeAspect="1"/>
          </p:cNvPicPr>
          <p:nvPr/>
        </p:nvPicPr>
        <p:blipFill>
          <a:blip r:embed="rId2" cstate="print"/>
          <a:stretch>
            <a:fillRect/>
          </a:stretch>
        </p:blipFill>
        <p:spPr>
          <a:xfrm>
            <a:off x="923836" y="1571612"/>
            <a:ext cx="7023734" cy="3714776"/>
          </a:xfrm>
          <a:prstGeom prst="rect">
            <a:avLst/>
          </a:prstGeom>
        </p:spPr>
      </p:pic>
      <p:sp>
        <p:nvSpPr>
          <p:cNvPr id="9" name="标题 8"/>
          <p:cNvSpPr>
            <a:spLocks noGrp="1"/>
          </p:cNvSpPr>
          <p:nvPr>
            <p:ph type="title"/>
          </p:nvPr>
        </p:nvSpPr>
        <p:spPr/>
        <p:txBody>
          <a:bodyPr/>
          <a:lstStyle/>
          <a:p>
            <a:r>
              <a:rPr lang="en-US" altLang="zh-CN" dirty="0" smtClean="0">
                <a:sym typeface="+mn-ea"/>
              </a:rPr>
              <a:t>7.2.2 </a:t>
            </a:r>
            <a:r>
              <a:rPr lang="zh-CN" altLang="en-US" dirty="0" smtClean="0">
                <a:sym typeface="+mn-ea"/>
              </a:rPr>
              <a:t>监督学习</a:t>
            </a:r>
            <a:endParaRPr lang="zh-CN" altLang="en-US"/>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67</a:t>
            </a:fld>
            <a:endParaRPr lang="en-US" altLang="ja-JP"/>
          </a:p>
        </p:txBody>
      </p:sp>
      <p:sp>
        <p:nvSpPr>
          <p:cNvPr id="9" name="标题 8"/>
          <p:cNvSpPr>
            <a:spLocks noGrp="1"/>
          </p:cNvSpPr>
          <p:nvPr>
            <p:ph type="title"/>
          </p:nvPr>
        </p:nvSpPr>
        <p:spPr/>
        <p:txBody>
          <a:bodyPr/>
          <a:lstStyle/>
          <a:p>
            <a:r>
              <a:rPr lang="en-US" altLang="zh-CN" dirty="0" smtClean="0">
                <a:sym typeface="+mn-ea"/>
              </a:rPr>
              <a:t>7.2.3 </a:t>
            </a:r>
            <a:r>
              <a:rPr lang="zh-CN" altLang="en-US" dirty="0" smtClean="0">
                <a:sym typeface="+mn-ea"/>
              </a:rPr>
              <a:t>非监督学习</a:t>
            </a:r>
            <a:endParaRPr lang="zh-CN" altLang="en-US"/>
          </a:p>
        </p:txBody>
      </p:sp>
      <p:sp>
        <p:nvSpPr>
          <p:cNvPr id="2" name="文本框 1"/>
          <p:cNvSpPr txBox="1"/>
          <p:nvPr/>
        </p:nvSpPr>
        <p:spPr>
          <a:xfrm>
            <a:off x="261620" y="887730"/>
            <a:ext cx="8613775" cy="1106805"/>
          </a:xfrm>
          <a:prstGeom prst="rect">
            <a:avLst/>
          </a:prstGeom>
          <a:solidFill>
            <a:schemeClr val="bg1"/>
          </a:solidFill>
        </p:spPr>
        <p:txBody>
          <a:bodyPr wrap="square" rtlCol="0" anchor="t">
            <a:spAutoFit/>
          </a:bodyPr>
          <a:lstStyle/>
          <a:p>
            <a:pPr algn="just">
              <a:lnSpc>
                <a:spcPct val="100000"/>
              </a:lnSpc>
            </a:pPr>
            <a:r>
              <a:rPr lang="zh-CN" altLang="en-US" sz="2200" dirty="0" smtClean="0"/>
              <a:t>    非监督学习从</a:t>
            </a:r>
            <a:r>
              <a:rPr lang="zh-CN" altLang="en-US" sz="2200" dirty="0"/>
              <a:t>无标记的训练数据中推断结论。最典型的无监督学习就是聚类分析，它可以在探索性数据分析阶段用于发现隐藏的模式或者对数据进行分组。即：给定数据，寻找隐藏的结构。</a:t>
            </a:r>
          </a:p>
        </p:txBody>
      </p:sp>
      <p:pic>
        <p:nvPicPr>
          <p:cNvPr id="3" name="图片 2"/>
          <p:cNvPicPr>
            <a:picLocks noChangeAspect="1"/>
          </p:cNvPicPr>
          <p:nvPr/>
        </p:nvPicPr>
        <p:blipFill>
          <a:blip r:embed="rId3"/>
          <a:stretch>
            <a:fillRect/>
          </a:stretch>
        </p:blipFill>
        <p:spPr>
          <a:xfrm>
            <a:off x="533399" y="2124048"/>
            <a:ext cx="4877435" cy="2241577"/>
          </a:xfrm>
          <a:prstGeom prst="rect">
            <a:avLst/>
          </a:prstGeom>
        </p:spPr>
      </p:pic>
      <p:graphicFrame>
        <p:nvGraphicFramePr>
          <p:cNvPr id="5" name="对象 4"/>
          <p:cNvGraphicFramePr/>
          <p:nvPr/>
        </p:nvGraphicFramePr>
        <p:xfrm>
          <a:off x="695325" y="4614545"/>
          <a:ext cx="4022725" cy="1862455"/>
        </p:xfrm>
        <a:graphic>
          <a:graphicData uri="http://schemas.openxmlformats.org/presentationml/2006/ole">
            <mc:AlternateContent xmlns:mc="http://schemas.openxmlformats.org/markup-compatibility/2006">
              <mc:Choice xmlns:v="urn:schemas-microsoft-com:vml" Requires="v">
                <p:oleObj spid="_x0000_s8307" r:id="rId4" imgW="4276725" imgH="2152650" progId="Paint.Picture">
                  <p:embed/>
                </p:oleObj>
              </mc:Choice>
              <mc:Fallback>
                <p:oleObj r:id="rId4" imgW="4276725" imgH="2152650" progId="Paint.Picture">
                  <p:embed/>
                  <p:pic>
                    <p:nvPicPr>
                      <p:cNvPr id="0" name="图片 5"/>
                      <p:cNvPicPr/>
                      <p:nvPr/>
                    </p:nvPicPr>
                    <p:blipFill>
                      <a:blip r:embed="rId5"/>
                      <a:stretch>
                        <a:fillRect/>
                      </a:stretch>
                    </p:blipFill>
                    <p:spPr>
                      <a:xfrm>
                        <a:off x="695325" y="4614545"/>
                        <a:ext cx="4022725" cy="1862455"/>
                      </a:xfrm>
                      <a:prstGeom prst="rect">
                        <a:avLst/>
                      </a:prstGeom>
                    </p:spPr>
                  </p:pic>
                </p:oleObj>
              </mc:Fallback>
            </mc:AlternateContent>
          </a:graphicData>
        </a:graphic>
      </p:graphicFrame>
      <p:sp>
        <p:nvSpPr>
          <p:cNvPr id="7" name="文本框 6"/>
          <p:cNvSpPr txBox="1"/>
          <p:nvPr/>
        </p:nvSpPr>
        <p:spPr>
          <a:xfrm>
            <a:off x="6254115" y="2174875"/>
            <a:ext cx="2540000" cy="1568450"/>
          </a:xfrm>
          <a:prstGeom prst="rect">
            <a:avLst/>
          </a:prstGeom>
          <a:solidFill>
            <a:schemeClr val="bg1"/>
          </a:solidFill>
        </p:spPr>
        <p:txBody>
          <a:bodyPr wrap="square" rtlCol="0" anchor="t">
            <a:spAutoFit/>
          </a:bodyPr>
          <a:lstStyle/>
          <a:p>
            <a:r>
              <a:rPr lang="zh-CN" altLang="en-US" sz="2400"/>
              <a:t>算法包括：</a:t>
            </a:r>
          </a:p>
          <a:p>
            <a:r>
              <a:rPr lang="zh-CN" altLang="en-US" sz="2400"/>
              <a:t>----聚类</a:t>
            </a:r>
          </a:p>
          <a:p>
            <a:r>
              <a:rPr lang="zh-CN" altLang="en-US" sz="2400"/>
              <a:t>----EM算法</a:t>
            </a:r>
          </a:p>
          <a:p>
            <a:r>
              <a:rPr lang="zh-CN" altLang="en-US" sz="2400"/>
              <a:t>----主成分分析</a:t>
            </a: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68</a:t>
            </a:fld>
            <a:endParaRPr lang="en-US" altLang="ja-JP"/>
          </a:p>
        </p:txBody>
      </p:sp>
      <p:sp>
        <p:nvSpPr>
          <p:cNvPr id="9" name="标题 8"/>
          <p:cNvSpPr>
            <a:spLocks noGrp="1"/>
          </p:cNvSpPr>
          <p:nvPr>
            <p:ph type="title"/>
          </p:nvPr>
        </p:nvSpPr>
        <p:spPr/>
        <p:txBody>
          <a:bodyPr/>
          <a:lstStyle/>
          <a:p>
            <a:r>
              <a:rPr lang="en-US" altLang="zh-CN" dirty="0" smtClean="0">
                <a:sym typeface="+mn-ea"/>
              </a:rPr>
              <a:t>7.2.3 </a:t>
            </a:r>
            <a:r>
              <a:rPr lang="zh-CN" altLang="en-US" dirty="0" smtClean="0">
                <a:sym typeface="+mn-ea"/>
              </a:rPr>
              <a:t>非监督学习</a:t>
            </a:r>
            <a:endParaRPr lang="zh-CN" altLang="en-US"/>
          </a:p>
        </p:txBody>
      </p:sp>
      <p:sp>
        <p:nvSpPr>
          <p:cNvPr id="2" name="文本框 1"/>
          <p:cNvSpPr txBox="1"/>
          <p:nvPr/>
        </p:nvSpPr>
        <p:spPr>
          <a:xfrm>
            <a:off x="261620" y="1099820"/>
            <a:ext cx="1463040" cy="521970"/>
          </a:xfrm>
          <a:prstGeom prst="rect">
            <a:avLst/>
          </a:prstGeom>
          <a:solidFill>
            <a:schemeClr val="bg1"/>
          </a:solidFill>
        </p:spPr>
        <p:txBody>
          <a:bodyPr wrap="square" rtlCol="0" anchor="t">
            <a:spAutoFit/>
          </a:bodyPr>
          <a:lstStyle/>
          <a:p>
            <a:pPr>
              <a:lnSpc>
                <a:spcPct val="100000"/>
              </a:lnSpc>
            </a:pPr>
            <a:r>
              <a:rPr lang="zh-CN" altLang="zh-CN" sz="2800" dirty="0">
                <a:solidFill>
                  <a:srgbClr val="0000FF"/>
                </a:solidFill>
                <a:ea typeface="+mn-ea"/>
                <a:cs typeface="+mn-ea"/>
                <a:sym typeface="+mn-ea"/>
              </a:rPr>
              <a:t>聚类</a:t>
            </a:r>
          </a:p>
        </p:txBody>
      </p:sp>
      <p:sp>
        <p:nvSpPr>
          <p:cNvPr id="8" name="矩形 7"/>
          <p:cNvSpPr/>
          <p:nvPr/>
        </p:nvSpPr>
        <p:spPr>
          <a:xfrm>
            <a:off x="609600" y="1828800"/>
            <a:ext cx="7704856" cy="3354765"/>
          </a:xfrm>
          <a:prstGeom prst="rect">
            <a:avLst/>
          </a:prstGeom>
        </p:spPr>
        <p:txBody>
          <a:bodyPr wrap="square">
            <a:spAutoFit/>
          </a:bodyPr>
          <a:lstStyle/>
          <a:p>
            <a:pPr marL="0">
              <a:buNone/>
            </a:pPr>
            <a:r>
              <a:rPr lang="zh-CN" altLang="zh-CN" sz="2400" dirty="0" smtClean="0">
                <a:solidFill>
                  <a:srgbClr val="0000FF"/>
                </a:solidFill>
                <a:ea typeface="+mn-ea"/>
                <a:cs typeface="+mn-ea"/>
              </a:rPr>
              <a:t>基</a:t>
            </a:r>
            <a:r>
              <a:rPr lang="zh-CN" altLang="zh-CN" sz="2400" dirty="0">
                <a:solidFill>
                  <a:srgbClr val="0000FF"/>
                </a:solidFill>
                <a:ea typeface="+mn-ea"/>
                <a:cs typeface="+mn-ea"/>
              </a:rPr>
              <a:t>于划分的聚类算法</a:t>
            </a:r>
            <a:r>
              <a:rPr lang="zh-CN" altLang="en-US" sz="2400" dirty="0">
                <a:solidFill>
                  <a:srgbClr val="0000FF"/>
                </a:solidFill>
                <a:ea typeface="+mn-ea"/>
                <a:cs typeface="+mn-ea"/>
              </a:rPr>
              <a:t>：</a:t>
            </a:r>
            <a:r>
              <a:rPr lang="zh-CN" altLang="zh-CN" sz="2400" dirty="0">
                <a:solidFill>
                  <a:schemeClr val="tx1"/>
                </a:solidFill>
                <a:ea typeface="+mn-ea"/>
                <a:cs typeface="+mn-ea"/>
              </a:rPr>
              <a:t>主要通过样本数据之间的</a:t>
            </a:r>
            <a:r>
              <a:rPr lang="zh-CN" altLang="zh-CN" sz="2400" b="1" dirty="0">
                <a:solidFill>
                  <a:schemeClr val="tx1"/>
                </a:solidFill>
                <a:ea typeface="+mn-ea"/>
                <a:cs typeface="+mn-ea"/>
              </a:rPr>
              <a:t>距离</a:t>
            </a:r>
            <a:r>
              <a:rPr lang="zh-CN" altLang="zh-CN" sz="2400" dirty="0">
                <a:solidFill>
                  <a:schemeClr val="tx1"/>
                </a:solidFill>
                <a:ea typeface="+mn-ea"/>
                <a:cs typeface="+mn-ea"/>
              </a:rPr>
              <a:t>进行聚类操作，主要适合于对类圆形聚簇的聚类，如果将其用于对具有任意形状的聚簇进行聚类则有时不能获得满意的效果。</a:t>
            </a:r>
            <a:endParaRPr lang="en-US" altLang="zh-CN" sz="2400" dirty="0">
              <a:solidFill>
                <a:schemeClr val="tx1"/>
              </a:solidFill>
              <a:ea typeface="+mn-ea"/>
              <a:cs typeface="+mn-ea"/>
            </a:endParaRPr>
          </a:p>
          <a:p>
            <a:endParaRPr lang="en-US" altLang="zh-CN" sz="2400" dirty="0">
              <a:solidFill>
                <a:schemeClr val="tx1"/>
              </a:solidFill>
              <a:ea typeface="+mn-ea"/>
              <a:cs typeface="+mn-ea"/>
            </a:endParaRPr>
          </a:p>
          <a:p>
            <a:r>
              <a:rPr lang="zh-CN" altLang="en-US" sz="2400" dirty="0">
                <a:solidFill>
                  <a:srgbClr val="0000FF"/>
                </a:solidFill>
                <a:ea typeface="+mn-ea"/>
                <a:cs typeface="+mn-ea"/>
              </a:rPr>
              <a:t>密度聚类算法：</a:t>
            </a:r>
            <a:r>
              <a:rPr lang="zh-CN" altLang="zh-CN" sz="2400" dirty="0">
                <a:solidFill>
                  <a:schemeClr val="tx1"/>
                </a:solidFill>
                <a:ea typeface="+mn-ea"/>
                <a:cs typeface="+mn-ea"/>
              </a:rPr>
              <a:t>将聚簇看作是数据空间中被稀疏区域分开的稠密区域，由此得到以</a:t>
            </a:r>
            <a:r>
              <a:rPr lang="zh-CN" altLang="zh-CN" sz="2400" b="1" dirty="0">
                <a:solidFill>
                  <a:schemeClr val="tx1"/>
                </a:solidFill>
                <a:ea typeface="+mn-ea"/>
                <a:cs typeface="+mn-ea"/>
              </a:rPr>
              <a:t>密度</a:t>
            </a:r>
            <a:r>
              <a:rPr lang="zh-CN" altLang="zh-CN" sz="2400" dirty="0">
                <a:solidFill>
                  <a:schemeClr val="tx1"/>
                </a:solidFill>
                <a:ea typeface="+mn-ea"/>
                <a:cs typeface="+mn-ea"/>
              </a:rPr>
              <a:t>为度量标准的样本数据聚类方法。</a:t>
            </a:r>
            <a:endParaRPr lang="en-US" altLang="zh-CN" sz="2400" dirty="0">
              <a:solidFill>
                <a:schemeClr val="tx1"/>
              </a:solidFill>
              <a:ea typeface="+mn-ea"/>
              <a:cs typeface="+mn-ea"/>
            </a:endParaRPr>
          </a:p>
          <a:p>
            <a:endParaRPr lang="en-US" altLang="zh-CN" sz="2000" dirty="0">
              <a:solidFill>
                <a:schemeClr val="tx1"/>
              </a:solidFill>
              <a:ea typeface="+mn-ea"/>
              <a:cs typeface="+mn-ea"/>
            </a:endParaRP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69</a:t>
            </a:fld>
            <a:endParaRPr lang="en-US" altLang="ja-JP"/>
          </a:p>
        </p:txBody>
      </p:sp>
      <p:sp>
        <p:nvSpPr>
          <p:cNvPr id="9" name="标题 8"/>
          <p:cNvSpPr>
            <a:spLocks noGrp="1"/>
          </p:cNvSpPr>
          <p:nvPr>
            <p:ph type="title"/>
          </p:nvPr>
        </p:nvSpPr>
        <p:spPr/>
        <p:txBody>
          <a:bodyPr/>
          <a:lstStyle/>
          <a:p>
            <a:r>
              <a:rPr lang="en-US" altLang="zh-CN" dirty="0" smtClean="0">
                <a:sym typeface="+mn-ea"/>
              </a:rPr>
              <a:t>7.2.4 </a:t>
            </a:r>
            <a:r>
              <a:rPr lang="zh-CN" altLang="en-US">
                <a:sym typeface="+mn-ea"/>
              </a:rPr>
              <a:t>半监督学习</a:t>
            </a:r>
            <a:endParaRPr lang="zh-CN" altLang="en-US"/>
          </a:p>
        </p:txBody>
      </p:sp>
      <p:sp>
        <p:nvSpPr>
          <p:cNvPr id="2" name="文本框 1"/>
          <p:cNvSpPr txBox="1"/>
          <p:nvPr/>
        </p:nvSpPr>
        <p:spPr>
          <a:xfrm>
            <a:off x="261620" y="963930"/>
            <a:ext cx="8559800" cy="1630045"/>
          </a:xfrm>
          <a:prstGeom prst="rect">
            <a:avLst/>
          </a:prstGeom>
          <a:solidFill>
            <a:schemeClr val="bg1"/>
          </a:solidFill>
        </p:spPr>
        <p:txBody>
          <a:bodyPr wrap="square" rtlCol="0" anchor="t">
            <a:spAutoFit/>
          </a:bodyPr>
          <a:lstStyle/>
          <a:p>
            <a:pPr algn="just">
              <a:lnSpc>
                <a:spcPct val="100000"/>
              </a:lnSpc>
            </a:pPr>
            <a:r>
              <a:rPr lang="zh-CN" altLang="en-US" sz="2000" dirty="0" smtClean="0"/>
              <a:t>    在</a:t>
            </a:r>
            <a:r>
              <a:rPr lang="zh-CN" altLang="en-US" sz="2000" dirty="0"/>
              <a:t>现实生活中，无标签的数据易于获取，而有标签的数据收集起来通常很困难，标注也耗时和耗力。在这种情况下，半监督学习（Semi-Supervised Learning）更适用于现实世界中的应用，近来也已成为深度学习领域热门的新方向，该方法只需要少量有带标签的样本和大量无标签的样本。</a:t>
            </a:r>
          </a:p>
        </p:txBody>
      </p:sp>
      <p:graphicFrame>
        <p:nvGraphicFramePr>
          <p:cNvPr id="10" name="对象 9"/>
          <p:cNvGraphicFramePr/>
          <p:nvPr/>
        </p:nvGraphicFramePr>
        <p:xfrm>
          <a:off x="1524000" y="2792730"/>
          <a:ext cx="6472555" cy="2916555"/>
        </p:xfrm>
        <a:graphic>
          <a:graphicData uri="http://schemas.openxmlformats.org/presentationml/2006/ole">
            <mc:AlternateContent xmlns:mc="http://schemas.openxmlformats.org/markup-compatibility/2006">
              <mc:Choice xmlns:v="urn:schemas-microsoft-com:vml" Requires="v">
                <p:oleObj spid="_x0000_s9331" r:id="rId3" imgW="6467475" imgH="2914650" progId="Paint.Picture">
                  <p:embed/>
                </p:oleObj>
              </mc:Choice>
              <mc:Fallback>
                <p:oleObj r:id="rId3" imgW="6467475" imgH="2914650" progId="Paint.Picture">
                  <p:embed/>
                  <p:pic>
                    <p:nvPicPr>
                      <p:cNvPr id="0" name="图片 10"/>
                      <p:cNvPicPr/>
                      <p:nvPr/>
                    </p:nvPicPr>
                    <p:blipFill>
                      <a:blip r:embed="rId4"/>
                      <a:stretch>
                        <a:fillRect/>
                      </a:stretch>
                    </p:blipFill>
                    <p:spPr>
                      <a:xfrm>
                        <a:off x="1524000" y="2792730"/>
                        <a:ext cx="6472555" cy="2916555"/>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smtClean="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a:t>
            </a:fld>
            <a:endParaRPr lang="en-US" altLang="ja-JP"/>
          </a:p>
        </p:txBody>
      </p:sp>
      <p:sp>
        <p:nvSpPr>
          <p:cNvPr id="6" name="文本框 5"/>
          <p:cNvSpPr txBox="1"/>
          <p:nvPr/>
        </p:nvSpPr>
        <p:spPr>
          <a:xfrm>
            <a:off x="228601" y="865505"/>
            <a:ext cx="8686800" cy="569643"/>
          </a:xfrm>
          <a:prstGeom prst="rect">
            <a:avLst/>
          </a:prstGeom>
          <a:noFill/>
        </p:spPr>
        <p:txBody>
          <a:bodyPr wrap="square" rtlCol="0" anchor="t">
            <a:spAutoFit/>
          </a:bodyPr>
          <a:lstStyle/>
          <a:p>
            <a:pPr>
              <a:lnSpc>
                <a:spcPct val="150000"/>
              </a:lnSpc>
            </a:pPr>
            <a:r>
              <a:rPr lang="zh-CN" altLang="en-US" sz="2400" dirty="0"/>
              <a:t>非显著式编程的优势？</a:t>
            </a:r>
          </a:p>
        </p:txBody>
      </p:sp>
      <p:sp>
        <p:nvSpPr>
          <p:cNvPr id="3" name="文本框 2"/>
          <p:cNvSpPr txBox="1"/>
          <p:nvPr/>
        </p:nvSpPr>
        <p:spPr>
          <a:xfrm>
            <a:off x="309245" y="1627105"/>
            <a:ext cx="8606155" cy="4154984"/>
          </a:xfrm>
          <a:prstGeom prst="rect">
            <a:avLst/>
          </a:prstGeom>
          <a:solidFill>
            <a:schemeClr val="accent6">
              <a:lumMod val="75000"/>
            </a:schemeClr>
          </a:solidFill>
        </p:spPr>
        <p:txBody>
          <a:bodyPr wrap="square" rtlCol="0" anchor="t">
            <a:spAutoFit/>
          </a:bodyPr>
          <a:lstStyle/>
          <a:p>
            <a:r>
              <a:rPr lang="zh-CN" altLang="en-US" sz="2400" dirty="0" smtClean="0">
                <a:solidFill>
                  <a:schemeClr val="bg1"/>
                </a:solidFill>
              </a:rPr>
              <a:t>例如</a:t>
            </a:r>
            <a:r>
              <a:rPr lang="zh-CN" altLang="en-US" sz="2400" dirty="0">
                <a:solidFill>
                  <a:schemeClr val="bg1"/>
                </a:solidFill>
              </a:rPr>
              <a:t>让机器人冲咖啡，人类规定机器人可以采取一系列行为，规定机器人在特定的环境下做这些行为所带来的收益称为 “ 收益函数 ” </a:t>
            </a:r>
            <a:r>
              <a:rPr lang="zh-CN" altLang="en-US" sz="2400" dirty="0" smtClean="0">
                <a:solidFill>
                  <a:schemeClr val="bg1"/>
                </a:solidFill>
              </a:rPr>
              <a:t>。</a:t>
            </a:r>
            <a:endParaRPr lang="en-US" altLang="zh-CN" sz="2400" dirty="0" smtClean="0">
              <a:solidFill>
                <a:schemeClr val="bg1"/>
              </a:solidFill>
            </a:endParaRPr>
          </a:p>
          <a:p>
            <a:r>
              <a:rPr lang="zh-CN" altLang="en-US" sz="2400" dirty="0" smtClean="0">
                <a:solidFill>
                  <a:schemeClr val="bg1"/>
                </a:solidFill>
              </a:rPr>
              <a:t>如</a:t>
            </a:r>
            <a:r>
              <a:rPr lang="zh-CN" altLang="en-US" sz="2400" dirty="0">
                <a:solidFill>
                  <a:schemeClr val="bg1"/>
                </a:solidFill>
              </a:rPr>
              <a:t>：机器人自己摔倒，收益函数为负值</a:t>
            </a:r>
            <a:r>
              <a:rPr lang="zh-CN" altLang="en-US" sz="2400" dirty="0" smtClean="0">
                <a:solidFill>
                  <a:schemeClr val="bg1"/>
                </a:solidFill>
              </a:rPr>
              <a:t>；机器人</a:t>
            </a:r>
            <a:r>
              <a:rPr lang="zh-CN" altLang="en-US" sz="2400" dirty="0">
                <a:solidFill>
                  <a:schemeClr val="bg1"/>
                </a:solidFill>
              </a:rPr>
              <a:t>自己取到咖啡，收益函数值为正值。</a:t>
            </a:r>
          </a:p>
          <a:p>
            <a:r>
              <a:rPr lang="en-US" altLang="zh-CN" sz="2400" dirty="0">
                <a:solidFill>
                  <a:schemeClr val="bg1"/>
                </a:solidFill>
              </a:rPr>
              <a:t>     </a:t>
            </a:r>
            <a:r>
              <a:rPr lang="zh-CN" altLang="en-US" sz="2400" dirty="0">
                <a:solidFill>
                  <a:schemeClr val="bg1"/>
                </a:solidFill>
              </a:rPr>
              <a:t>规定了行为和收益函数后，让计算机自己去找最大化收益函数</a:t>
            </a:r>
            <a:r>
              <a:rPr lang="zh-CN" altLang="en-US" sz="2400" dirty="0" smtClean="0">
                <a:solidFill>
                  <a:schemeClr val="bg1"/>
                </a:solidFill>
              </a:rPr>
              <a:t>。一</a:t>
            </a:r>
            <a:r>
              <a:rPr lang="zh-CN" altLang="en-US" sz="2400" dirty="0">
                <a:solidFill>
                  <a:schemeClr val="bg1"/>
                </a:solidFill>
              </a:rPr>
              <a:t>开始，计算机采用随机化的行为，但是，只要人类的程序编的足够好，计算机是可能找到一个最大化收益函数的行为模式的。</a:t>
            </a:r>
          </a:p>
          <a:p>
            <a:r>
              <a:rPr lang="en-US" altLang="zh-CN" sz="2400" dirty="0">
                <a:solidFill>
                  <a:schemeClr val="bg1"/>
                </a:solidFill>
              </a:rPr>
              <a:t>    </a:t>
            </a:r>
            <a:r>
              <a:rPr lang="zh-CN" altLang="en-US" sz="2400" dirty="0">
                <a:solidFill>
                  <a:schemeClr val="bg1"/>
                </a:solidFill>
              </a:rPr>
              <a:t>非显著式编程，使计算机通过数据、经验自动的学习，</a:t>
            </a:r>
            <a:r>
              <a:rPr lang="zh-CN" altLang="en-US" sz="2400" dirty="0" smtClean="0">
                <a:solidFill>
                  <a:schemeClr val="bg1"/>
                </a:solidFill>
              </a:rPr>
              <a:t>完成人类</a:t>
            </a:r>
            <a:r>
              <a:rPr lang="zh-CN" altLang="en-US" sz="2400" dirty="0">
                <a:solidFill>
                  <a:schemeClr val="bg1"/>
                </a:solidFill>
              </a:rPr>
              <a:t>交给的任务。</a:t>
            </a:r>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70</a:t>
            </a:fld>
            <a:endParaRPr lang="en-US" altLang="ja-JP"/>
          </a:p>
        </p:txBody>
      </p:sp>
      <p:sp>
        <p:nvSpPr>
          <p:cNvPr id="9" name="标题 8"/>
          <p:cNvSpPr>
            <a:spLocks noGrp="1"/>
          </p:cNvSpPr>
          <p:nvPr>
            <p:ph type="title"/>
          </p:nvPr>
        </p:nvSpPr>
        <p:spPr/>
        <p:txBody>
          <a:bodyPr/>
          <a:lstStyle/>
          <a:p>
            <a:r>
              <a:rPr lang="en-US" altLang="zh-CN" dirty="0" smtClean="0">
                <a:sym typeface="+mn-ea"/>
              </a:rPr>
              <a:t>7.2.5 </a:t>
            </a:r>
            <a:r>
              <a:rPr lang="zh-CN" altLang="en-US">
                <a:sym typeface="+mn-ea"/>
              </a:rPr>
              <a:t>强化学习</a:t>
            </a:r>
            <a:endParaRPr lang="zh-CN" altLang="en-US"/>
          </a:p>
        </p:txBody>
      </p:sp>
      <p:sp>
        <p:nvSpPr>
          <p:cNvPr id="3" name="文本框 2"/>
          <p:cNvSpPr txBox="1"/>
          <p:nvPr/>
        </p:nvSpPr>
        <p:spPr>
          <a:xfrm>
            <a:off x="203548" y="1105547"/>
            <a:ext cx="8653780" cy="1198880"/>
          </a:xfrm>
          <a:prstGeom prst="rect">
            <a:avLst/>
          </a:prstGeom>
          <a:solidFill>
            <a:schemeClr val="bg1"/>
          </a:solidFill>
        </p:spPr>
        <p:txBody>
          <a:bodyPr wrap="square" rtlCol="0" anchor="t">
            <a:spAutoFit/>
          </a:bodyPr>
          <a:lstStyle/>
          <a:p>
            <a:pPr>
              <a:lnSpc>
                <a:spcPct val="100000"/>
              </a:lnSpc>
              <a:buNone/>
            </a:pPr>
            <a:r>
              <a:rPr lang="zh-CN" altLang="en-US" sz="2400" dirty="0">
                <a:sym typeface="+mn-ea"/>
              </a:rPr>
              <a:t> </a:t>
            </a:r>
            <a:r>
              <a:rPr lang="zh-CN" altLang="en-US" sz="2400" dirty="0" smtClean="0">
                <a:sym typeface="+mn-ea"/>
              </a:rPr>
              <a:t>   强化是机器学习的另一个领域。它关注的是智能体</a:t>
            </a:r>
            <a:r>
              <a:rPr lang="en-US" altLang="zh-CN" sz="2400" dirty="0" smtClean="0">
                <a:sym typeface="+mn-ea"/>
              </a:rPr>
              <a:t>Agent</a:t>
            </a:r>
            <a:r>
              <a:rPr lang="zh-CN" altLang="en-US" sz="2400" dirty="0" smtClean="0">
                <a:sym typeface="+mn-ea"/>
              </a:rPr>
              <a:t>如何在一个环境中采取行动以便最大化某种累积的回报。即：给定数据，学习如何选择一系列行动，以最大化长期收益。</a:t>
            </a:r>
          </a:p>
        </p:txBody>
      </p:sp>
      <p:sp>
        <p:nvSpPr>
          <p:cNvPr id="6" name="矩形 5"/>
          <p:cNvSpPr/>
          <p:nvPr/>
        </p:nvSpPr>
        <p:spPr>
          <a:xfrm>
            <a:off x="261907" y="2816537"/>
            <a:ext cx="4500594" cy="3416320"/>
          </a:xfrm>
          <a:prstGeom prst="rect">
            <a:avLst/>
          </a:prstGeom>
        </p:spPr>
        <p:txBody>
          <a:bodyPr wrap="square">
            <a:spAutoFit/>
          </a:bodyPr>
          <a:lstStyle/>
          <a:p>
            <a:pPr algn="just"/>
            <a:r>
              <a:rPr lang="zh-CN"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强化</a:t>
            </a:r>
            <a:r>
              <a:rPr lang="zh-CN"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学习主要由</a:t>
            </a:r>
            <a:r>
              <a:rPr lang="zh-CN" altLang="zh-CN" sz="2400"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智能体</a:t>
            </a:r>
            <a:r>
              <a:rPr lang="zh-CN"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和</a:t>
            </a:r>
            <a:r>
              <a:rPr lang="zh-CN" altLang="zh-CN" sz="2400"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环境</a:t>
            </a:r>
            <a:r>
              <a:rPr lang="zh-CN"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两个部分组成</a:t>
            </a:r>
            <a:r>
              <a:rPr lang="zh-CN"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智能</a:t>
            </a:r>
            <a:r>
              <a:rPr lang="zh-CN"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体是行为的实施者，由基于环境信息的评价函数对智能体的行为做出</a:t>
            </a:r>
            <a:r>
              <a:rPr lang="zh-CN"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评价</a:t>
            </a:r>
            <a:r>
              <a:rPr lang="zh-CN" altLang="en-US"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400" kern="100" dirty="0" smtClean="0">
                <a:solidFill>
                  <a:schemeClr val="tx1"/>
                </a:solidFill>
                <a:latin typeface="楷体" panose="02010609060101010101" pitchFamily="49" charset="-122"/>
                <a:ea typeface="楷体" panose="02010609060101010101" pitchFamily="49" charset="-122"/>
                <a:cs typeface="Times New Roman" panose="02020603050405020304" pitchFamily="18" charset="0"/>
              </a:rPr>
              <a:t>若</a:t>
            </a:r>
            <a:r>
              <a:rPr lang="zh-CN"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智能体的行为正确，则由相应的回报函数给予智能体正向反馈信息以示奖励，反之则给予智能体负向反馈信息以示惩罚。</a:t>
            </a:r>
            <a:endParaRPr lang="zh-CN" altLang="en-US" sz="2400" dirty="0">
              <a:solidFill>
                <a:schemeClr val="tx1"/>
              </a:solidFill>
              <a:latin typeface="楷体" panose="02010609060101010101" pitchFamily="49" charset="-122"/>
              <a:ea typeface="楷体" panose="02010609060101010101" pitchFamily="49"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5071114" y="2683503"/>
            <a:ext cx="3786214" cy="2357454"/>
          </a:xfrm>
          <a:prstGeom prst="rect">
            <a:avLst/>
          </a:prstGeom>
        </p:spPr>
      </p:pic>
      <p:sp>
        <p:nvSpPr>
          <p:cNvPr id="7" name="矩形 6"/>
          <p:cNvSpPr/>
          <p:nvPr/>
        </p:nvSpPr>
        <p:spPr>
          <a:xfrm>
            <a:off x="5829308" y="5160339"/>
            <a:ext cx="2492990" cy="400110"/>
          </a:xfrm>
          <a:prstGeom prst="rect">
            <a:avLst/>
          </a:prstGeom>
        </p:spPr>
        <p:txBody>
          <a:bodyPr wrap="none">
            <a:spAutoFit/>
          </a:bodyPr>
          <a:lstStyle/>
          <a:p>
            <a:r>
              <a:rPr lang="zh-CN" altLang="zh-CN" sz="2000" kern="100" dirty="0">
                <a:solidFill>
                  <a:schemeClr val="tx1"/>
                </a:solidFill>
                <a:cs typeface="Times New Roman" panose="02020603050405020304" pitchFamily="18" charset="0"/>
              </a:rPr>
              <a:t>强化学习的基本流程</a:t>
            </a:r>
            <a:endParaRPr lang="zh-CN" altLang="en-US" sz="2000" dirty="0">
              <a:solidFill>
                <a:schemeClr val="tx1"/>
              </a:solidFill>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  </a:t>
            </a:r>
            <a:r>
              <a:rPr lang="zh-CN" altLang="en-US" dirty="0" smtClean="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71</a:t>
            </a:fld>
            <a:endParaRPr lang="en-US" altLang="ja-JP"/>
          </a:p>
        </p:txBody>
      </p:sp>
      <p:sp>
        <p:nvSpPr>
          <p:cNvPr id="12" name="文本框 11"/>
          <p:cNvSpPr txBox="1"/>
          <p:nvPr/>
        </p:nvSpPr>
        <p:spPr>
          <a:xfrm>
            <a:off x="533400" y="1752600"/>
            <a:ext cx="5341620" cy="2306955"/>
          </a:xfrm>
          <a:prstGeom prst="rect">
            <a:avLst/>
          </a:prstGeom>
          <a:noFill/>
        </p:spPr>
        <p:txBody>
          <a:bodyPr wrap="none" rtlCol="0">
            <a:spAutoFit/>
          </a:bodyPr>
          <a:lstStyle/>
          <a:p>
            <a:pPr marL="285750" indent="-285750" algn="l">
              <a:lnSpc>
                <a:spcPct val="150000"/>
              </a:lnSpc>
              <a:buClr>
                <a:srgbClr val="8B0000"/>
              </a:buClr>
              <a:buFont typeface="Wingdings" panose="05000000000000000000" charset="0"/>
              <a:buChar char="p"/>
            </a:pPr>
            <a:r>
              <a:rPr lang="en-US" altLang="zh-CN" sz="2400" dirty="0"/>
              <a:t>7.3.1 </a:t>
            </a:r>
            <a:r>
              <a:rPr lang="zh-CN" altLang="en-US" sz="2400" dirty="0"/>
              <a:t>分类、回归和聚类的作用</a:t>
            </a:r>
          </a:p>
          <a:p>
            <a:pPr marL="285750" indent="-285750" algn="l">
              <a:lnSpc>
                <a:spcPct val="150000"/>
              </a:lnSpc>
              <a:buClr>
                <a:srgbClr val="8B0000"/>
              </a:buClr>
              <a:buFont typeface="Wingdings" panose="05000000000000000000" charset="0"/>
              <a:buChar char="p"/>
            </a:pPr>
            <a:r>
              <a:rPr lang="en-US" altLang="zh-CN" sz="2400" dirty="0">
                <a:sym typeface="+mn-ea"/>
              </a:rPr>
              <a:t>7.3.2 </a:t>
            </a:r>
            <a:r>
              <a:rPr lang="zh-CN" altLang="en-US" sz="2400" dirty="0"/>
              <a:t>分类和回归的区别</a:t>
            </a:r>
          </a:p>
          <a:p>
            <a:pPr marL="285750" indent="-285750" algn="l">
              <a:lnSpc>
                <a:spcPct val="150000"/>
              </a:lnSpc>
              <a:buClr>
                <a:srgbClr val="8B0000"/>
              </a:buClr>
              <a:buFont typeface="Wingdings" panose="05000000000000000000" charset="0"/>
              <a:buChar char="p"/>
            </a:pPr>
            <a:r>
              <a:rPr lang="en-US" altLang="zh-CN" sz="2400" dirty="0">
                <a:sym typeface="+mn-ea"/>
              </a:rPr>
              <a:t>7.3.3 </a:t>
            </a:r>
            <a:r>
              <a:rPr lang="zh-CN" altLang="en-US" sz="2400" dirty="0"/>
              <a:t>分类、回归和聚类的应用</a:t>
            </a:r>
          </a:p>
          <a:p>
            <a:pPr marL="285750" indent="-285750" algn="l">
              <a:lnSpc>
                <a:spcPct val="150000"/>
              </a:lnSpc>
              <a:buClr>
                <a:srgbClr val="8B0000"/>
              </a:buClr>
              <a:buFont typeface="Wingdings" panose="05000000000000000000" charset="0"/>
              <a:buChar char="p"/>
            </a:pPr>
            <a:r>
              <a:rPr lang="en-US" altLang="zh-CN" sz="2400" dirty="0"/>
              <a:t>7.3.4 </a:t>
            </a:r>
            <a:r>
              <a:rPr lang="zh-CN" altLang="en-US" sz="2400" dirty="0">
                <a:sym typeface="+mn-ea"/>
              </a:rPr>
              <a:t>分类、回归和聚类的</a:t>
            </a:r>
            <a:r>
              <a:rPr lang="zh-CN" altLang="en-US" sz="2400" dirty="0"/>
              <a:t>相关算法</a:t>
            </a: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 </a:t>
            </a:r>
            <a:r>
              <a:rPr lang="zh-CN" altLang="en-US" dirty="0" smtClean="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72</a:t>
            </a:fld>
            <a:endParaRPr lang="en-US" altLang="ja-JP"/>
          </a:p>
        </p:txBody>
      </p:sp>
      <p:sp>
        <p:nvSpPr>
          <p:cNvPr id="12" name="文本框 11"/>
          <p:cNvSpPr txBox="1"/>
          <p:nvPr/>
        </p:nvSpPr>
        <p:spPr>
          <a:xfrm>
            <a:off x="685800" y="1676400"/>
            <a:ext cx="5341620" cy="2306955"/>
          </a:xfrm>
          <a:prstGeom prst="rect">
            <a:avLst/>
          </a:prstGeom>
          <a:solidFill>
            <a:schemeClr val="bg1"/>
          </a:solidFill>
        </p:spPr>
        <p:txBody>
          <a:bodyPr wrap="none" rtlCol="0">
            <a:spAutoFit/>
          </a:bodyPr>
          <a:lstStyle/>
          <a:p>
            <a:pPr marL="342900" indent="-342900" algn="l">
              <a:lnSpc>
                <a:spcPct val="150000"/>
              </a:lnSpc>
              <a:buClr>
                <a:srgbClr val="0070C0"/>
              </a:buClr>
              <a:buFont typeface="Wingdings" panose="05000000000000000000" charset="0"/>
              <a:buChar char="ü"/>
            </a:pPr>
            <a:r>
              <a:rPr lang="en-US" altLang="zh-CN" sz="2400" dirty="0">
                <a:solidFill>
                  <a:srgbClr val="0070C0"/>
                </a:solidFill>
                <a:sym typeface="+mn-ea"/>
              </a:rPr>
              <a:t>7.3.1 </a:t>
            </a:r>
            <a:r>
              <a:rPr lang="zh-CN" altLang="en-US" sz="2400" dirty="0">
                <a:solidFill>
                  <a:srgbClr val="0070C0"/>
                </a:solidFill>
                <a:sym typeface="+mn-ea"/>
              </a:rPr>
              <a:t>分类、回归和聚类的作用</a:t>
            </a:r>
            <a:endParaRPr lang="zh-CN" altLang="en-US" sz="2400" dirty="0">
              <a:solidFill>
                <a:srgbClr val="0070C0"/>
              </a:solidFill>
            </a:endParaRPr>
          </a:p>
          <a:p>
            <a:pPr marL="285750" indent="-285750" algn="l">
              <a:lnSpc>
                <a:spcPct val="150000"/>
              </a:lnSpc>
              <a:buClr>
                <a:srgbClr val="8B0000"/>
              </a:buClr>
              <a:buFont typeface="Wingdings" panose="05000000000000000000" charset="0"/>
              <a:buChar char="p"/>
            </a:pPr>
            <a:r>
              <a:rPr lang="en-US" altLang="zh-CN" sz="2400" dirty="0">
                <a:sym typeface="+mn-ea"/>
              </a:rPr>
              <a:t>7.3.2 </a:t>
            </a:r>
            <a:r>
              <a:rPr lang="zh-CN" altLang="en-US" sz="2400" dirty="0">
                <a:sym typeface="+mn-ea"/>
              </a:rPr>
              <a:t>分类和回归的区别</a:t>
            </a:r>
            <a:endParaRPr lang="zh-CN" altLang="en-US" sz="2400" dirty="0"/>
          </a:p>
          <a:p>
            <a:pPr marL="285750" indent="-285750" algn="l">
              <a:lnSpc>
                <a:spcPct val="150000"/>
              </a:lnSpc>
              <a:buClr>
                <a:srgbClr val="8B0000"/>
              </a:buClr>
              <a:buFont typeface="Wingdings" panose="05000000000000000000" charset="0"/>
              <a:buChar char="p"/>
            </a:pPr>
            <a:r>
              <a:rPr lang="en-US" altLang="zh-CN" sz="2400" dirty="0">
                <a:sym typeface="+mn-ea"/>
              </a:rPr>
              <a:t>7.3.3 </a:t>
            </a:r>
            <a:r>
              <a:rPr lang="zh-CN" altLang="en-US" sz="2400" dirty="0">
                <a:sym typeface="+mn-ea"/>
              </a:rPr>
              <a:t>分类、回归和聚类的应用</a:t>
            </a:r>
            <a:endParaRPr lang="zh-CN" altLang="en-US" sz="2400" dirty="0"/>
          </a:p>
          <a:p>
            <a:pPr marL="285750" indent="-285750" algn="l">
              <a:lnSpc>
                <a:spcPct val="150000"/>
              </a:lnSpc>
              <a:buClr>
                <a:srgbClr val="8B0000"/>
              </a:buClr>
              <a:buFont typeface="Wingdings" panose="05000000000000000000" charset="0"/>
              <a:buChar char="p"/>
            </a:pPr>
            <a:r>
              <a:rPr lang="en-US" altLang="zh-CN" sz="2400" dirty="0">
                <a:sym typeface="+mn-ea"/>
              </a:rPr>
              <a:t>7.3.4 </a:t>
            </a:r>
            <a:r>
              <a:rPr lang="zh-CN" altLang="en-US" sz="2400" dirty="0">
                <a:sym typeface="+mn-ea"/>
              </a:rPr>
              <a:t>分类、回归和聚类的相关算法</a:t>
            </a:r>
            <a:endParaRPr lang="zh-CN" altLang="en-US" sz="2400" dirty="0"/>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7.3.1 </a:t>
            </a:r>
            <a:r>
              <a:rPr lang="zh-CN" altLang="en-US">
                <a:solidFill>
                  <a:schemeClr val="bg1"/>
                </a:solidFill>
                <a:sym typeface="+mn-ea"/>
              </a:rPr>
              <a:t>分类、回归和聚类的作用</a:t>
            </a:r>
            <a:endParaRPr lang="zh-CN" altLang="en-US" dirty="0" smtClean="0">
              <a:solidFill>
                <a:schemeClr val="bg1"/>
              </a:solidFill>
              <a:sym typeface="+mn-ea"/>
            </a:endParaRP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73</a:t>
            </a:fld>
            <a:endParaRPr lang="en-US" altLang="ja-JP"/>
          </a:p>
        </p:txBody>
      </p:sp>
      <p:sp>
        <p:nvSpPr>
          <p:cNvPr id="10" name="文本框 9"/>
          <p:cNvSpPr txBox="1"/>
          <p:nvPr/>
        </p:nvSpPr>
        <p:spPr>
          <a:xfrm>
            <a:off x="405765" y="958850"/>
            <a:ext cx="7023100" cy="645160"/>
          </a:xfrm>
          <a:prstGeom prst="rect">
            <a:avLst/>
          </a:prstGeom>
          <a:solidFill>
            <a:schemeClr val="bg1"/>
          </a:solidFill>
        </p:spPr>
        <p:txBody>
          <a:bodyPr wrap="square" rtlCol="0" anchor="t">
            <a:spAutoFit/>
          </a:bodyPr>
          <a:lstStyle/>
          <a:p>
            <a:pPr>
              <a:lnSpc>
                <a:spcPct val="150000"/>
              </a:lnSpc>
            </a:pPr>
            <a:r>
              <a:rPr lang="zh-CN" altLang="en-US" sz="2400"/>
              <a:t>机器学习的三大任务：分类、回归和聚类。</a:t>
            </a:r>
          </a:p>
        </p:txBody>
      </p:sp>
      <p:sp>
        <p:nvSpPr>
          <p:cNvPr id="11" name="文本框 10"/>
          <p:cNvSpPr txBox="1"/>
          <p:nvPr/>
        </p:nvSpPr>
        <p:spPr>
          <a:xfrm>
            <a:off x="305434" y="1796415"/>
            <a:ext cx="8609965" cy="3415030"/>
          </a:xfrm>
          <a:prstGeom prst="rect">
            <a:avLst/>
          </a:prstGeom>
          <a:solidFill>
            <a:schemeClr val="bg1"/>
          </a:solidFill>
        </p:spPr>
        <p:txBody>
          <a:bodyPr wrap="square" rtlCol="0" anchor="t">
            <a:spAutoFit/>
          </a:bodyPr>
          <a:lstStyle/>
          <a:p>
            <a:pPr>
              <a:lnSpc>
                <a:spcPct val="100000"/>
              </a:lnSpc>
            </a:pPr>
            <a:r>
              <a:rPr lang="en-US" altLang="zh-CN" sz="2400" dirty="0"/>
              <a:t>     </a:t>
            </a:r>
            <a:r>
              <a:rPr lang="zh-CN" altLang="en-US" sz="2400" dirty="0"/>
              <a:t>不管是分类，还是回归，其本质是一样的，都是对输入做出预测，并且都是监督学习。本质就是根据</a:t>
            </a:r>
            <a:r>
              <a:rPr lang="zh-CN" altLang="en-US" sz="2400" dirty="0" smtClean="0"/>
              <a:t>特征分析</a:t>
            </a:r>
            <a:r>
              <a:rPr lang="zh-CN" altLang="en-US" sz="2400" dirty="0"/>
              <a:t>输入的内容，判断它的类别，或者预测其值。</a:t>
            </a:r>
          </a:p>
          <a:p>
            <a:pPr>
              <a:lnSpc>
                <a:spcPct val="100000"/>
              </a:lnSpc>
            </a:pPr>
            <a:r>
              <a:rPr lang="zh-CN" altLang="en-US" sz="2400" dirty="0"/>
              <a:t>     在机器学习中，聚类是一种无指导学习。也就是说，聚类是在预先不知道欲划分类的情况下，根据信息相似度原则进行信息聚类的一种方法。</a:t>
            </a:r>
            <a:r>
              <a:rPr lang="zh-CN" altLang="en-US" sz="2400" dirty="0" smtClean="0"/>
              <a:t>聚类</a:t>
            </a:r>
            <a:r>
              <a:rPr lang="zh-CN" altLang="en-US" sz="2400" dirty="0"/>
              <a:t>的目的是使得属于同类别的对象之间的差别尽可能的小，而不同类别上的对象的差别尽可能的大。因此，聚类的意义就在于将观察到的内容组织成类分层结构，</a:t>
            </a:r>
            <a:r>
              <a:rPr lang="zh-CN" altLang="en-US" sz="2400" dirty="0" smtClean="0"/>
              <a:t>把类似</a:t>
            </a:r>
            <a:r>
              <a:rPr lang="zh-CN" altLang="en-US" sz="2400" dirty="0"/>
              <a:t>的事物组织在一起。</a:t>
            </a:r>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  </a:t>
            </a:r>
            <a:r>
              <a:rPr lang="zh-CN" altLang="en-US" dirty="0" smtClean="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74</a:t>
            </a:fld>
            <a:endParaRPr lang="en-US" altLang="ja-JP"/>
          </a:p>
        </p:txBody>
      </p:sp>
      <p:sp>
        <p:nvSpPr>
          <p:cNvPr id="12" name="文本框 11"/>
          <p:cNvSpPr txBox="1"/>
          <p:nvPr/>
        </p:nvSpPr>
        <p:spPr>
          <a:xfrm>
            <a:off x="762000" y="1905000"/>
            <a:ext cx="5341620" cy="2306955"/>
          </a:xfrm>
          <a:prstGeom prst="rect">
            <a:avLst/>
          </a:prstGeom>
          <a:solidFill>
            <a:schemeClr val="bg1"/>
          </a:solidFill>
        </p:spPr>
        <p:txBody>
          <a:bodyPr wrap="none" rtlCol="0">
            <a:spAutoFit/>
          </a:bodyPr>
          <a:lstStyle/>
          <a:p>
            <a:pPr marL="285750" indent="-285750" algn="l">
              <a:lnSpc>
                <a:spcPct val="150000"/>
              </a:lnSpc>
              <a:buClr>
                <a:srgbClr val="8B0000"/>
              </a:buClr>
              <a:buFont typeface="Wingdings" panose="05000000000000000000" charset="0"/>
              <a:buChar char="p"/>
            </a:pPr>
            <a:r>
              <a:rPr lang="en-US" altLang="zh-CN" sz="2400" dirty="0"/>
              <a:t>7.3.1 </a:t>
            </a:r>
            <a:r>
              <a:rPr lang="zh-CN" altLang="en-US" sz="2400" dirty="0"/>
              <a:t>分类、回归和聚类的作用</a:t>
            </a:r>
          </a:p>
          <a:p>
            <a:pPr marL="342900" indent="-342900" algn="l">
              <a:lnSpc>
                <a:spcPct val="150000"/>
              </a:lnSpc>
              <a:buClr>
                <a:srgbClr val="0070C0"/>
              </a:buClr>
              <a:buFont typeface="Wingdings" panose="05000000000000000000" charset="0"/>
              <a:buChar char="ü"/>
            </a:pPr>
            <a:r>
              <a:rPr lang="en-US" altLang="zh-CN" sz="2400" dirty="0">
                <a:solidFill>
                  <a:srgbClr val="0070C0"/>
                </a:solidFill>
                <a:sym typeface="+mn-ea"/>
              </a:rPr>
              <a:t>7.3.2 </a:t>
            </a:r>
            <a:r>
              <a:rPr lang="zh-CN" altLang="en-US" sz="2400" dirty="0">
                <a:solidFill>
                  <a:srgbClr val="0070C0"/>
                </a:solidFill>
              </a:rPr>
              <a:t>分类和回归的区别</a:t>
            </a:r>
            <a:endParaRPr lang="zh-CN" altLang="en-US" sz="2400" dirty="0"/>
          </a:p>
          <a:p>
            <a:pPr marL="285750" indent="-285750" algn="l">
              <a:lnSpc>
                <a:spcPct val="150000"/>
              </a:lnSpc>
              <a:buClr>
                <a:srgbClr val="8B0000"/>
              </a:buClr>
              <a:buFont typeface="Wingdings" panose="05000000000000000000" charset="0"/>
              <a:buChar char="p"/>
            </a:pPr>
            <a:r>
              <a:rPr lang="en-US" altLang="zh-CN" sz="2400" dirty="0">
                <a:sym typeface="+mn-ea"/>
              </a:rPr>
              <a:t>7.3.3 </a:t>
            </a:r>
            <a:r>
              <a:rPr lang="zh-CN" altLang="en-US" sz="2400" dirty="0"/>
              <a:t>分类、回归和聚类的应用</a:t>
            </a:r>
          </a:p>
          <a:p>
            <a:pPr marL="285750" indent="-285750" algn="l">
              <a:lnSpc>
                <a:spcPct val="150000"/>
              </a:lnSpc>
              <a:buClr>
                <a:srgbClr val="8B0000"/>
              </a:buClr>
              <a:buFont typeface="Wingdings" panose="05000000000000000000" charset="0"/>
              <a:buChar char="p"/>
            </a:pPr>
            <a:r>
              <a:rPr lang="en-US" altLang="zh-CN" sz="2400" dirty="0"/>
              <a:t>7.3.4 </a:t>
            </a:r>
            <a:r>
              <a:rPr lang="zh-CN" altLang="en-US" sz="2400" dirty="0">
                <a:sym typeface="+mn-ea"/>
              </a:rPr>
              <a:t>分类、回归和聚类的</a:t>
            </a:r>
            <a:r>
              <a:rPr lang="zh-CN" altLang="en-US" sz="2400" dirty="0"/>
              <a:t>相关算法</a:t>
            </a:r>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7.3.2 </a:t>
            </a:r>
            <a:r>
              <a:rPr lang="zh-CN" altLang="en-US"/>
              <a:t>分类和回归的区别</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75</a:t>
            </a:fld>
            <a:endParaRPr lang="en-US" altLang="ja-JP"/>
          </a:p>
        </p:txBody>
      </p:sp>
      <p:sp>
        <p:nvSpPr>
          <p:cNvPr id="5" name="文本框 4"/>
          <p:cNvSpPr txBox="1"/>
          <p:nvPr/>
        </p:nvSpPr>
        <p:spPr>
          <a:xfrm>
            <a:off x="300355" y="1018540"/>
            <a:ext cx="8365490" cy="2000548"/>
          </a:xfrm>
          <a:prstGeom prst="rect">
            <a:avLst/>
          </a:prstGeom>
          <a:solidFill>
            <a:schemeClr val="bg1"/>
          </a:solidFill>
          <a:ln>
            <a:solidFill>
              <a:schemeClr val="bg1"/>
            </a:solidFill>
          </a:ln>
        </p:spPr>
        <p:txBody>
          <a:bodyPr wrap="square" rtlCol="0" anchor="t">
            <a:spAutoFit/>
          </a:bodyPr>
          <a:lstStyle/>
          <a:p>
            <a:r>
              <a:rPr lang="zh-CN" altLang="en-US" sz="2400" b="1" dirty="0"/>
              <a:t>（</a:t>
            </a:r>
            <a:r>
              <a:rPr lang="en-US" altLang="zh-CN" sz="2400" b="1" dirty="0"/>
              <a:t>1</a:t>
            </a:r>
            <a:r>
              <a:rPr lang="zh-CN" altLang="en-US" sz="2400" b="1" dirty="0"/>
              <a:t>）输出不同</a:t>
            </a:r>
          </a:p>
          <a:p>
            <a:endParaRPr lang="zh-CN" altLang="en-US" sz="2000" dirty="0"/>
          </a:p>
          <a:p>
            <a:r>
              <a:rPr lang="zh-CN" altLang="en-US" sz="2000" b="1" dirty="0"/>
              <a:t>① 分类问题输出的是物体所属的类别，回归问题输出的是物体的值。</a:t>
            </a:r>
          </a:p>
          <a:p>
            <a:endParaRPr lang="zh-CN" altLang="en-US" sz="2000" dirty="0"/>
          </a:p>
          <a:p>
            <a:r>
              <a:rPr lang="zh-CN" altLang="en-US" sz="2000" dirty="0"/>
              <a:t>例如，根据天气情况预测明天穿衣服的量以及是否携带雨具做判断。</a:t>
            </a:r>
          </a:p>
          <a:p>
            <a:endParaRPr lang="zh-CN" altLang="en-US" sz="2000" dirty="0"/>
          </a:p>
        </p:txBody>
      </p:sp>
      <p:graphicFrame>
        <p:nvGraphicFramePr>
          <p:cNvPr id="7" name="对象 6"/>
          <p:cNvGraphicFramePr/>
          <p:nvPr/>
        </p:nvGraphicFramePr>
        <p:xfrm>
          <a:off x="553720" y="2868295"/>
          <a:ext cx="8035925" cy="2840990"/>
        </p:xfrm>
        <a:graphic>
          <a:graphicData uri="http://schemas.openxmlformats.org/presentationml/2006/ole">
            <mc:AlternateContent xmlns:mc="http://schemas.openxmlformats.org/markup-compatibility/2006">
              <mc:Choice xmlns:v="urn:schemas-microsoft-com:vml" Requires="v">
                <p:oleObj spid="_x0000_s10355" r:id="rId3" imgW="8029575" imgH="2838450" progId="Paint.Picture">
                  <p:embed/>
                </p:oleObj>
              </mc:Choice>
              <mc:Fallback>
                <p:oleObj r:id="rId3" imgW="8029575" imgH="2838450" progId="Paint.Picture">
                  <p:embed/>
                  <p:pic>
                    <p:nvPicPr>
                      <p:cNvPr id="0" name="图片 7"/>
                      <p:cNvPicPr/>
                      <p:nvPr/>
                    </p:nvPicPr>
                    <p:blipFill>
                      <a:blip r:embed="rId4"/>
                      <a:stretch>
                        <a:fillRect/>
                      </a:stretch>
                    </p:blipFill>
                    <p:spPr>
                      <a:xfrm>
                        <a:off x="553720" y="2868295"/>
                        <a:ext cx="8035925" cy="2840990"/>
                      </a:xfrm>
                      <a:prstGeom prst="rect">
                        <a:avLst/>
                      </a:prstGeom>
                    </p:spPr>
                  </p:pic>
                </p:oleObj>
              </mc:Fallback>
            </mc:AlternateContent>
          </a:graphicData>
        </a:graphic>
      </p:graphicFrame>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76</a:t>
            </a:fld>
            <a:endParaRPr lang="en-US" altLang="ja-JP"/>
          </a:p>
        </p:txBody>
      </p:sp>
      <p:sp>
        <p:nvSpPr>
          <p:cNvPr id="5" name="文本框 4"/>
          <p:cNvSpPr txBox="1"/>
          <p:nvPr/>
        </p:nvSpPr>
        <p:spPr>
          <a:xfrm>
            <a:off x="344805" y="995680"/>
            <a:ext cx="8488045" cy="3415030"/>
          </a:xfrm>
          <a:prstGeom prst="rect">
            <a:avLst/>
          </a:prstGeom>
          <a:solidFill>
            <a:schemeClr val="bg1"/>
          </a:solidFill>
        </p:spPr>
        <p:txBody>
          <a:bodyPr wrap="square" rtlCol="0" anchor="t">
            <a:spAutoFit/>
          </a:bodyPr>
          <a:lstStyle/>
          <a:p>
            <a:pPr>
              <a:lnSpc>
                <a:spcPct val="150000"/>
              </a:lnSpc>
            </a:pPr>
            <a:r>
              <a:rPr lang="en-US" altLang="zh-CN" sz="2400" dirty="0"/>
              <a:t>      </a:t>
            </a:r>
            <a:r>
              <a:rPr lang="zh-CN" altLang="en-US" sz="2400" dirty="0"/>
              <a:t>上图中的天气可以分为：晴、阴、雨 三类，我们只知道今天及之前的天气</a:t>
            </a:r>
            <a:r>
              <a:rPr lang="zh-CN" altLang="en-US" sz="2400" dirty="0" smtClean="0"/>
              <a:t>，会</a:t>
            </a:r>
            <a:r>
              <a:rPr lang="zh-CN" altLang="en-US" sz="2400" dirty="0"/>
              <a:t>预测明天及以后几天的天气情况，如明天阴，下周一晴，这就是分类；</a:t>
            </a:r>
          </a:p>
          <a:p>
            <a:pPr>
              <a:lnSpc>
                <a:spcPct val="150000"/>
              </a:lnSpc>
            </a:pPr>
            <a:r>
              <a:rPr lang="zh-CN" altLang="en-US" sz="2400" dirty="0"/>
              <a:t>     </a:t>
            </a:r>
            <a:r>
              <a:rPr lang="zh-CN" altLang="en-US" sz="2400" dirty="0" smtClean="0"/>
              <a:t>例如每一天</a:t>
            </a:r>
            <a:r>
              <a:rPr lang="zh-CN" altLang="en-US" sz="2400" dirty="0"/>
              <a:t>的天气温度</a:t>
            </a:r>
            <a:r>
              <a:rPr lang="zh-CN" altLang="en-US" sz="2400" dirty="0" smtClean="0"/>
              <a:t>，知道</a:t>
            </a:r>
            <a:r>
              <a:rPr lang="zh-CN" altLang="en-US" sz="2400" dirty="0"/>
              <a:t>今天及以前几天的温度</a:t>
            </a:r>
            <a:r>
              <a:rPr lang="zh-CN" altLang="en-US" sz="2400" dirty="0" smtClean="0"/>
              <a:t>，就可以通过</a:t>
            </a:r>
            <a:r>
              <a:rPr lang="zh-CN" altLang="en-US" sz="2400" dirty="0"/>
              <a:t>之前的温度来预测现在往后的温度</a:t>
            </a:r>
            <a:r>
              <a:rPr lang="zh-CN" altLang="en-US" sz="2400" dirty="0" smtClean="0"/>
              <a:t>，都</a:t>
            </a:r>
            <a:r>
              <a:rPr lang="zh-CN" altLang="en-US" sz="2400" dirty="0"/>
              <a:t>能预测出一个温度值，得到这个值用的方法就是回归。</a:t>
            </a:r>
          </a:p>
        </p:txBody>
      </p:sp>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77</a:t>
            </a:fld>
            <a:endParaRPr lang="en-US" altLang="ja-JP"/>
          </a:p>
        </p:txBody>
      </p:sp>
      <p:sp>
        <p:nvSpPr>
          <p:cNvPr id="5" name="文本框 4"/>
          <p:cNvSpPr txBox="1"/>
          <p:nvPr/>
        </p:nvSpPr>
        <p:spPr>
          <a:xfrm>
            <a:off x="227965" y="953770"/>
            <a:ext cx="8420735" cy="5078313"/>
          </a:xfrm>
          <a:prstGeom prst="rect">
            <a:avLst/>
          </a:prstGeom>
          <a:solidFill>
            <a:schemeClr val="bg1"/>
          </a:solidFill>
        </p:spPr>
        <p:txBody>
          <a:bodyPr wrap="square" rtlCol="0" anchor="t">
            <a:spAutoFit/>
          </a:bodyPr>
          <a:lstStyle/>
          <a:p>
            <a:pPr>
              <a:lnSpc>
                <a:spcPct val="150000"/>
              </a:lnSpc>
            </a:pPr>
            <a:r>
              <a:rPr lang="zh-CN" altLang="en-US" sz="2000" dirty="0"/>
              <a:t>② </a:t>
            </a:r>
            <a:r>
              <a:rPr lang="zh-CN" altLang="en-US" sz="2000" b="1" dirty="0"/>
              <a:t>分类问题输出的值是离散的，回归问题输出的值是</a:t>
            </a:r>
            <a:r>
              <a:rPr lang="zh-CN" altLang="en-US" sz="2000" b="1" dirty="0" smtClean="0"/>
              <a:t>连续的。</a:t>
            </a:r>
            <a:endParaRPr lang="zh-CN" altLang="en-US" sz="2000" b="1" dirty="0"/>
          </a:p>
          <a:p>
            <a:pPr>
              <a:lnSpc>
                <a:spcPct val="150000"/>
              </a:lnSpc>
            </a:pPr>
            <a:r>
              <a:rPr lang="zh-CN" altLang="en-US" sz="1600" dirty="0"/>
              <a:t>注：这个离散和连续不是纯数学意义上的离散和连续。</a:t>
            </a:r>
          </a:p>
          <a:p>
            <a:pPr>
              <a:lnSpc>
                <a:spcPct val="150000"/>
              </a:lnSpc>
            </a:pPr>
            <a:r>
              <a:rPr lang="zh-CN" altLang="en-US" dirty="0" smtClean="0"/>
              <a:t>    在</a:t>
            </a:r>
            <a:r>
              <a:rPr lang="zh-CN" altLang="en-US" dirty="0"/>
              <a:t>数学上的连续是指，在某一个点处的极限值等于在这个点的函数值。很明显，回归问题不可能测得连续值。</a:t>
            </a:r>
            <a:r>
              <a:rPr lang="zh-CN" altLang="en-US" dirty="0" smtClean="0"/>
              <a:t>因为测</a:t>
            </a:r>
            <a:r>
              <a:rPr lang="zh-CN" altLang="en-US" dirty="0"/>
              <a:t>得的两个值再接近，这两个值之间还是会存在实数域上的值，</a:t>
            </a:r>
            <a:r>
              <a:rPr lang="zh-CN" altLang="en-US" dirty="0" smtClean="0"/>
              <a:t>比如测</a:t>
            </a:r>
            <a:r>
              <a:rPr lang="zh-CN" altLang="en-US" dirty="0"/>
              <a:t>得空气温度是11°和10.999°（现实情况中，测空气温度小数点后三位几乎没什么意义，在此只是作为例子来说明问题），在这两个值之间还有无穷多个值，比如：10.9999°，10.99999°等等。测得的值是有范围的，小数点多少位以后，值就测不到了。</a:t>
            </a:r>
          </a:p>
          <a:p>
            <a:pPr>
              <a:lnSpc>
                <a:spcPct val="150000"/>
              </a:lnSpc>
            </a:pPr>
            <a:r>
              <a:rPr lang="zh-CN" altLang="en-US" dirty="0" smtClean="0"/>
              <a:t>    可以</a:t>
            </a:r>
            <a:r>
              <a:rPr lang="zh-CN" altLang="en-US" dirty="0"/>
              <a:t>这么理解：离散就是规定好有有限个类别，这些类别是离散的。连续就是理论上可以取某一范围内的任意值，比如现在28°，当然这是我们测出来的，但是实际温度可能是无限趋于28。也就是说，回归并没有</a:t>
            </a:r>
            <a:r>
              <a:rPr lang="zh-CN" altLang="en-US" dirty="0" smtClean="0"/>
              <a:t>要求值</a:t>
            </a:r>
            <a:r>
              <a:rPr lang="zh-CN" altLang="en-US" dirty="0"/>
              <a:t>必须是那个类别</a:t>
            </a:r>
            <a:r>
              <a:rPr lang="zh-CN" altLang="en-US" dirty="0" smtClean="0"/>
              <a:t>，只要</a:t>
            </a:r>
            <a:r>
              <a:rPr lang="zh-CN" altLang="en-US" dirty="0"/>
              <a:t>能回归出一个值，在可控范围内即可。</a:t>
            </a:r>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78</a:t>
            </a:fld>
            <a:endParaRPr lang="en-US" altLang="ja-JP"/>
          </a:p>
        </p:txBody>
      </p:sp>
      <p:sp>
        <p:nvSpPr>
          <p:cNvPr id="5" name="文本框 4"/>
          <p:cNvSpPr txBox="1"/>
          <p:nvPr/>
        </p:nvSpPr>
        <p:spPr>
          <a:xfrm>
            <a:off x="229235" y="1284357"/>
            <a:ext cx="8686165" cy="2336730"/>
          </a:xfrm>
          <a:prstGeom prst="rect">
            <a:avLst/>
          </a:prstGeom>
          <a:solidFill>
            <a:schemeClr val="bg1"/>
          </a:solidFill>
        </p:spPr>
        <p:txBody>
          <a:bodyPr wrap="square" rtlCol="0" anchor="t">
            <a:spAutoFit/>
          </a:bodyPr>
          <a:lstStyle/>
          <a:p>
            <a:pPr>
              <a:lnSpc>
                <a:spcPct val="150000"/>
              </a:lnSpc>
            </a:pPr>
            <a:r>
              <a:rPr lang="zh-CN" altLang="en-US" sz="2000" b="1" dirty="0"/>
              <a:t>（</a:t>
            </a:r>
            <a:r>
              <a:rPr lang="en-US" altLang="zh-CN" sz="2000" b="1" dirty="0"/>
              <a:t>2</a:t>
            </a:r>
            <a:r>
              <a:rPr lang="zh-CN" altLang="en-US" sz="2000" b="1" dirty="0"/>
              <a:t>）目的不同</a:t>
            </a:r>
          </a:p>
          <a:p>
            <a:pPr>
              <a:lnSpc>
                <a:spcPct val="150000"/>
              </a:lnSpc>
            </a:pPr>
            <a:r>
              <a:rPr lang="zh-CN" altLang="en-US" sz="2000" dirty="0"/>
              <a:t>      分类的目的是为了寻找决策边界，即分类算法得到是一个决策面，用于对数据集中的数据进行分类。</a:t>
            </a:r>
          </a:p>
          <a:p>
            <a:pPr>
              <a:lnSpc>
                <a:spcPct val="150000"/>
              </a:lnSpc>
            </a:pPr>
            <a:r>
              <a:rPr lang="zh-CN" altLang="en-US" sz="2000" dirty="0"/>
              <a:t>      回归的目的是为了找到最优拟合，通过回归算法得到是一个最优拟合线，这个线条可以最好的接近数据集中的各个点。</a:t>
            </a:r>
          </a:p>
        </p:txBody>
      </p:sp>
      <p:sp>
        <p:nvSpPr>
          <p:cNvPr id="6" name="文本框 5"/>
          <p:cNvSpPr txBox="1"/>
          <p:nvPr/>
        </p:nvSpPr>
        <p:spPr>
          <a:xfrm>
            <a:off x="229235" y="3987800"/>
            <a:ext cx="8686165" cy="1875065"/>
          </a:xfrm>
          <a:prstGeom prst="rect">
            <a:avLst/>
          </a:prstGeom>
          <a:solidFill>
            <a:schemeClr val="bg1"/>
          </a:solidFill>
        </p:spPr>
        <p:txBody>
          <a:bodyPr wrap="square" rtlCol="0" anchor="t">
            <a:spAutoFit/>
          </a:bodyPr>
          <a:lstStyle/>
          <a:p>
            <a:pPr>
              <a:lnSpc>
                <a:spcPct val="150000"/>
              </a:lnSpc>
            </a:pPr>
            <a:r>
              <a:rPr lang="zh-CN" altLang="en-US" sz="2000" b="1" dirty="0"/>
              <a:t>（</a:t>
            </a:r>
            <a:r>
              <a:rPr lang="en-US" altLang="zh-CN" sz="2000" b="1" dirty="0"/>
              <a:t>3</a:t>
            </a:r>
            <a:r>
              <a:rPr lang="zh-CN" altLang="en-US" sz="2000" b="1" dirty="0"/>
              <a:t>）结果不同</a:t>
            </a:r>
          </a:p>
          <a:p>
            <a:pPr>
              <a:lnSpc>
                <a:spcPct val="150000"/>
              </a:lnSpc>
            </a:pPr>
            <a:r>
              <a:rPr lang="zh-CN" altLang="en-US" sz="2000" dirty="0"/>
              <a:t>      分类的结果只有一个，判断属于什么类别。回归是对真实值的一种逼近预测，值不确定，当预测值与真实值相近时，误差较小时，认为这是一个好的回归。</a:t>
            </a: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79</a:t>
            </a:fld>
            <a:endParaRPr lang="en-US" altLang="ja-JP"/>
          </a:p>
        </p:txBody>
      </p:sp>
      <p:sp>
        <p:nvSpPr>
          <p:cNvPr id="5" name="文本框 4"/>
          <p:cNvSpPr txBox="1"/>
          <p:nvPr/>
        </p:nvSpPr>
        <p:spPr>
          <a:xfrm>
            <a:off x="294640" y="1393190"/>
            <a:ext cx="8321040" cy="3415030"/>
          </a:xfrm>
          <a:prstGeom prst="rect">
            <a:avLst/>
          </a:prstGeom>
          <a:solidFill>
            <a:schemeClr val="bg1"/>
          </a:solidFill>
        </p:spPr>
        <p:txBody>
          <a:bodyPr wrap="square" rtlCol="0" anchor="t">
            <a:spAutoFit/>
          </a:bodyPr>
          <a:lstStyle/>
          <a:p>
            <a:pPr>
              <a:lnSpc>
                <a:spcPct val="150000"/>
              </a:lnSpc>
            </a:pPr>
            <a:r>
              <a:rPr lang="zh-CN" altLang="en-US" sz="2400" dirty="0"/>
              <a:t>本质：</a:t>
            </a:r>
          </a:p>
          <a:p>
            <a:pPr>
              <a:lnSpc>
                <a:spcPct val="150000"/>
              </a:lnSpc>
            </a:pPr>
            <a:r>
              <a:rPr lang="zh-CN" altLang="en-US" sz="2400" dirty="0"/>
              <a:t>      分类模型和回归模型本质一样，都是要建立映射关系。在实际操作中</a:t>
            </a:r>
            <a:r>
              <a:rPr lang="zh-CN" altLang="en-US" sz="2400" dirty="0" smtClean="0"/>
              <a:t>，常常</a:t>
            </a:r>
            <a:r>
              <a:rPr lang="zh-CN" altLang="en-US" sz="2400" dirty="0"/>
              <a:t>将回归问题和分类问题互相转化，即分类模型可将回归模型的输出离散化，回归模型也可将分类模型的输出连续化。（分类问题回归化：逻辑回归；回归问题分类化：年龄预测问题——&gt;年龄段分类问题）</a:t>
            </a:r>
          </a:p>
        </p:txBody>
      </p:sp>
      <p:sp>
        <p:nvSpPr>
          <p:cNvPr id="6" name="标题 5"/>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smtClean="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a:t>
            </a:fld>
            <a:endParaRPr lang="en-US" altLang="ja-JP"/>
          </a:p>
        </p:txBody>
      </p:sp>
      <p:sp>
        <p:nvSpPr>
          <p:cNvPr id="5" name="文本框 4"/>
          <p:cNvSpPr txBox="1"/>
          <p:nvPr/>
        </p:nvSpPr>
        <p:spPr>
          <a:xfrm>
            <a:off x="339090" y="890270"/>
            <a:ext cx="8309610" cy="4246245"/>
          </a:xfrm>
          <a:prstGeom prst="rect">
            <a:avLst/>
          </a:prstGeom>
          <a:noFill/>
        </p:spPr>
        <p:txBody>
          <a:bodyPr wrap="square" rtlCol="0" anchor="t">
            <a:spAutoFit/>
          </a:bodyPr>
          <a:lstStyle/>
          <a:p>
            <a:pPr>
              <a:lnSpc>
                <a:spcPct val="150000"/>
              </a:lnSpc>
            </a:pPr>
            <a:r>
              <a:rPr lang="zh-CN" altLang="en-US" sz="2000" dirty="0"/>
              <a:t>汤姆</a:t>
            </a:r>
            <a:r>
              <a:rPr lang="en-US" altLang="zh-CN" sz="2000" dirty="0"/>
              <a:t>.</a:t>
            </a:r>
            <a:r>
              <a:rPr lang="zh-CN" altLang="en-US" sz="2000" dirty="0"/>
              <a:t>米切尔Tom Mitshell 对机器学习的定义：</a:t>
            </a:r>
          </a:p>
          <a:p>
            <a:pPr>
              <a:lnSpc>
                <a:spcPct val="150000"/>
              </a:lnSpc>
            </a:pPr>
            <a:r>
              <a:rPr lang="zh-CN" altLang="en-US" sz="2000" dirty="0" smtClean="0"/>
              <a:t>    一</a:t>
            </a:r>
            <a:r>
              <a:rPr lang="zh-CN" altLang="en-US" sz="2000" dirty="0"/>
              <a:t>个计算机程序被称为可以学习，是指它能够针对某个任务T和某个性能指标P，从经验E中学习。这种学习的特点是，它在T上的被P所衡量的性能，会随着经验E的增加而提高。</a:t>
            </a:r>
          </a:p>
          <a:p>
            <a:pPr>
              <a:lnSpc>
                <a:spcPct val="150000"/>
              </a:lnSpc>
            </a:pPr>
            <a:r>
              <a:rPr lang="zh-CN" altLang="en-US" sz="2000" dirty="0"/>
              <a:t>举例说明：</a:t>
            </a:r>
          </a:p>
          <a:p>
            <a:pPr>
              <a:lnSpc>
                <a:spcPct val="150000"/>
              </a:lnSpc>
            </a:pPr>
            <a:r>
              <a:rPr lang="zh-CN" altLang="en-US" sz="2000" dirty="0"/>
              <a:t>任务T----&gt;编写计算机程序识别菊花和玫瑰，</a:t>
            </a:r>
          </a:p>
          <a:p>
            <a:pPr>
              <a:lnSpc>
                <a:spcPct val="150000"/>
              </a:lnSpc>
            </a:pPr>
            <a:r>
              <a:rPr lang="zh-CN" altLang="en-US" sz="2000" dirty="0"/>
              <a:t>经验E----&gt;一大堆菊花和玫瑰的图片，</a:t>
            </a:r>
          </a:p>
          <a:p>
            <a:pPr>
              <a:lnSpc>
                <a:spcPct val="150000"/>
              </a:lnSpc>
            </a:pPr>
            <a:r>
              <a:rPr lang="zh-CN" altLang="en-US" sz="2000" dirty="0"/>
              <a:t>性能指标P----&gt;不同的机器学习算法会有不同。</a:t>
            </a:r>
          </a:p>
          <a:p>
            <a:pPr>
              <a:lnSpc>
                <a:spcPct val="150000"/>
              </a:lnSpc>
            </a:pPr>
            <a:r>
              <a:rPr lang="zh-CN" altLang="en-US" sz="2000" dirty="0"/>
              <a:t>识别率：识别的</a:t>
            </a:r>
            <a:r>
              <a:rPr lang="zh-CN" altLang="en-US" sz="2000" dirty="0" smtClean="0"/>
              <a:t>正确率作为</a:t>
            </a:r>
            <a:r>
              <a:rPr lang="zh-CN" altLang="en-US" sz="2000" dirty="0"/>
              <a:t>性能指标。</a:t>
            </a:r>
          </a:p>
        </p:txBody>
      </p:sp>
      <p:pic>
        <p:nvPicPr>
          <p:cNvPr id="12290" name="Picture 2" descr="第一章 机器学习概述 1.1机器学习定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664959"/>
            <a:ext cx="3352800" cy="25337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  </a:t>
            </a:r>
            <a:r>
              <a:rPr lang="zh-CN" altLang="en-US" dirty="0" smtClean="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80</a:t>
            </a:fld>
            <a:endParaRPr lang="en-US" altLang="ja-JP"/>
          </a:p>
        </p:txBody>
      </p:sp>
      <p:sp>
        <p:nvSpPr>
          <p:cNvPr id="12" name="文本框 11"/>
          <p:cNvSpPr txBox="1"/>
          <p:nvPr/>
        </p:nvSpPr>
        <p:spPr>
          <a:xfrm>
            <a:off x="565150" y="1111250"/>
            <a:ext cx="5341620" cy="2306955"/>
          </a:xfrm>
          <a:prstGeom prst="rect">
            <a:avLst/>
          </a:prstGeom>
          <a:solidFill>
            <a:schemeClr val="bg1"/>
          </a:solidFill>
        </p:spPr>
        <p:txBody>
          <a:bodyPr wrap="none" rtlCol="0">
            <a:spAutoFit/>
          </a:bodyPr>
          <a:lstStyle/>
          <a:p>
            <a:pPr marL="285750" indent="-285750" algn="l">
              <a:lnSpc>
                <a:spcPct val="150000"/>
              </a:lnSpc>
              <a:buClr>
                <a:srgbClr val="8B0000"/>
              </a:buClr>
              <a:buFont typeface="Wingdings" panose="05000000000000000000" charset="0"/>
              <a:buChar char="p"/>
            </a:pPr>
            <a:r>
              <a:rPr lang="en-US" altLang="zh-CN" sz="2400"/>
              <a:t>7.3.1 </a:t>
            </a:r>
            <a:r>
              <a:rPr lang="zh-CN" altLang="en-US" sz="2400"/>
              <a:t>分类、回归和聚类的作用</a:t>
            </a:r>
          </a:p>
          <a:p>
            <a:pPr marL="285750" indent="-285750" algn="l">
              <a:lnSpc>
                <a:spcPct val="150000"/>
              </a:lnSpc>
              <a:buClr>
                <a:srgbClr val="8B0000"/>
              </a:buClr>
              <a:buFont typeface="Wingdings" panose="05000000000000000000" charset="0"/>
              <a:buChar char="p"/>
            </a:pPr>
            <a:r>
              <a:rPr lang="en-US" altLang="zh-CN" sz="2400">
                <a:solidFill>
                  <a:schemeClr val="tx1"/>
                </a:solidFill>
                <a:sym typeface="+mn-ea"/>
              </a:rPr>
              <a:t>7.3.2 </a:t>
            </a:r>
            <a:r>
              <a:rPr lang="zh-CN" altLang="en-US" sz="2400">
                <a:solidFill>
                  <a:schemeClr val="tx1"/>
                </a:solidFill>
              </a:rPr>
              <a:t>分类和回归的区别</a:t>
            </a:r>
          </a:p>
          <a:p>
            <a:pPr marL="342900" indent="-342900" algn="l">
              <a:lnSpc>
                <a:spcPct val="150000"/>
              </a:lnSpc>
              <a:buClr>
                <a:srgbClr val="0000FF"/>
              </a:buClr>
              <a:buFont typeface="Wingdings" panose="05000000000000000000" charset="0"/>
              <a:buChar char="ü"/>
            </a:pPr>
            <a:r>
              <a:rPr lang="en-US" altLang="zh-CN" sz="2400">
                <a:solidFill>
                  <a:srgbClr val="0070C0"/>
                </a:solidFill>
                <a:sym typeface="+mn-ea"/>
              </a:rPr>
              <a:t>7.3.3 </a:t>
            </a:r>
            <a:r>
              <a:rPr lang="zh-CN" altLang="en-US" sz="2400">
                <a:solidFill>
                  <a:srgbClr val="0070C0"/>
                </a:solidFill>
              </a:rPr>
              <a:t>分类、回归和聚类的应用</a:t>
            </a:r>
          </a:p>
          <a:p>
            <a:pPr marL="285750" indent="-285750" algn="l">
              <a:lnSpc>
                <a:spcPct val="150000"/>
              </a:lnSpc>
              <a:buClr>
                <a:srgbClr val="8B0000"/>
              </a:buClr>
              <a:buFont typeface="Wingdings" panose="05000000000000000000" charset="0"/>
              <a:buChar char="p"/>
            </a:pPr>
            <a:r>
              <a:rPr lang="en-US" altLang="zh-CN" sz="2400"/>
              <a:t>7.3.4 </a:t>
            </a:r>
            <a:r>
              <a:rPr lang="zh-CN" altLang="en-US" sz="2400">
                <a:sym typeface="+mn-ea"/>
              </a:rPr>
              <a:t>分类、回归和聚类的</a:t>
            </a:r>
            <a:r>
              <a:rPr lang="zh-CN" altLang="en-US" sz="2400"/>
              <a:t>相关算法</a:t>
            </a:r>
          </a:p>
        </p:txBody>
      </p:sp>
    </p:spTree>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7.3.3 </a:t>
            </a:r>
            <a:r>
              <a:rPr lang="zh-CN" altLang="en-US">
                <a:sym typeface="+mn-ea"/>
              </a:rPr>
              <a:t>场景应用</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81</a:t>
            </a:fld>
            <a:endParaRPr lang="en-US" altLang="ja-JP"/>
          </a:p>
        </p:txBody>
      </p:sp>
      <p:sp>
        <p:nvSpPr>
          <p:cNvPr id="7" name="文本框 6"/>
          <p:cNvSpPr txBox="1"/>
          <p:nvPr/>
        </p:nvSpPr>
        <p:spPr>
          <a:xfrm>
            <a:off x="251460" y="1026160"/>
            <a:ext cx="8486775" cy="4523105"/>
          </a:xfrm>
          <a:prstGeom prst="rect">
            <a:avLst/>
          </a:prstGeom>
          <a:noFill/>
        </p:spPr>
        <p:txBody>
          <a:bodyPr wrap="square" rtlCol="0" anchor="t">
            <a:spAutoFit/>
          </a:bodyPr>
          <a:lstStyle/>
          <a:p>
            <a:pPr>
              <a:lnSpc>
                <a:spcPct val="150000"/>
              </a:lnSpc>
            </a:pPr>
            <a:r>
              <a:rPr lang="en-US" altLang="zh-CN" sz="2400"/>
              <a:t>      </a:t>
            </a:r>
            <a:r>
              <a:rPr lang="zh-CN" altLang="en-US" sz="2400"/>
              <a:t>回归算法是对一种数值型连续变量进行预测和建模的监督学习算法，运用在股票走势，房价走势预测上，每一个样本都有标注真值进行监督算法。</a:t>
            </a:r>
          </a:p>
          <a:p>
            <a:pPr>
              <a:lnSpc>
                <a:spcPct val="150000"/>
              </a:lnSpc>
            </a:pPr>
            <a:r>
              <a:rPr lang="zh-CN" altLang="en-US" sz="2400"/>
              <a:t>     分类对离散型随机变量建模或预测的监督学习算法，运用在邮件过滤，金融欺诈等输出为分类的场景中。</a:t>
            </a:r>
          </a:p>
          <a:p>
            <a:pPr>
              <a:lnSpc>
                <a:spcPct val="150000"/>
              </a:lnSpc>
            </a:pPr>
            <a:r>
              <a:rPr lang="zh-CN" altLang="en-US" sz="2400"/>
              <a:t>     聚类是无监督学习，该算法基于数据的内部结构寻找观察样本的自然族群（即集群）。使用案例包括细分客户、新闻聚类、文章推荐等。</a:t>
            </a:r>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7.3  </a:t>
            </a:r>
            <a:r>
              <a:rPr lang="zh-CN" altLang="en-US" dirty="0" smtClean="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82</a:t>
            </a:fld>
            <a:endParaRPr lang="en-US" altLang="ja-JP"/>
          </a:p>
        </p:txBody>
      </p:sp>
      <p:sp>
        <p:nvSpPr>
          <p:cNvPr id="12" name="文本框 11"/>
          <p:cNvSpPr txBox="1"/>
          <p:nvPr/>
        </p:nvSpPr>
        <p:spPr>
          <a:xfrm>
            <a:off x="565150" y="1111250"/>
            <a:ext cx="5398770" cy="2306955"/>
          </a:xfrm>
          <a:prstGeom prst="rect">
            <a:avLst/>
          </a:prstGeom>
          <a:solidFill>
            <a:schemeClr val="bg1"/>
          </a:solidFill>
        </p:spPr>
        <p:txBody>
          <a:bodyPr wrap="none" rtlCol="0">
            <a:spAutoFit/>
          </a:bodyPr>
          <a:lstStyle/>
          <a:p>
            <a:pPr marL="285750" indent="-285750" algn="l">
              <a:lnSpc>
                <a:spcPct val="150000"/>
              </a:lnSpc>
              <a:buClr>
                <a:srgbClr val="8B0000"/>
              </a:buClr>
              <a:buFont typeface="Wingdings" panose="05000000000000000000" charset="0"/>
              <a:buChar char="p"/>
            </a:pPr>
            <a:r>
              <a:rPr lang="en-US" altLang="zh-CN" sz="2400"/>
              <a:t>7.3.1 </a:t>
            </a:r>
            <a:r>
              <a:rPr lang="zh-CN" altLang="en-US" sz="2400"/>
              <a:t>分类、回归和聚类的作用</a:t>
            </a:r>
          </a:p>
          <a:p>
            <a:pPr marL="285750" indent="-285750" algn="l">
              <a:lnSpc>
                <a:spcPct val="150000"/>
              </a:lnSpc>
              <a:buClr>
                <a:srgbClr val="8B0000"/>
              </a:buClr>
              <a:buFont typeface="Wingdings" panose="05000000000000000000" charset="0"/>
              <a:buChar char="p"/>
            </a:pPr>
            <a:r>
              <a:rPr lang="en-US" altLang="zh-CN" sz="2400">
                <a:solidFill>
                  <a:schemeClr val="tx1"/>
                </a:solidFill>
                <a:sym typeface="+mn-ea"/>
              </a:rPr>
              <a:t>7.3.2 </a:t>
            </a:r>
            <a:r>
              <a:rPr lang="zh-CN" altLang="en-US" sz="2400">
                <a:solidFill>
                  <a:schemeClr val="tx1"/>
                </a:solidFill>
              </a:rPr>
              <a:t>分类和回归的区别</a:t>
            </a:r>
          </a:p>
          <a:p>
            <a:pPr marL="285750" indent="-285750" algn="l">
              <a:lnSpc>
                <a:spcPct val="150000"/>
              </a:lnSpc>
              <a:buClr>
                <a:srgbClr val="8B0000"/>
              </a:buClr>
              <a:buFont typeface="Wingdings" panose="05000000000000000000" charset="0"/>
              <a:buChar char="p"/>
            </a:pPr>
            <a:r>
              <a:rPr lang="en-US" altLang="zh-CN" sz="2400">
                <a:solidFill>
                  <a:schemeClr val="tx1"/>
                </a:solidFill>
                <a:sym typeface="+mn-ea"/>
              </a:rPr>
              <a:t>7.3.3 </a:t>
            </a:r>
            <a:r>
              <a:rPr lang="zh-CN" altLang="en-US" sz="2400">
                <a:solidFill>
                  <a:schemeClr val="tx1"/>
                </a:solidFill>
              </a:rPr>
              <a:t>分类、回归和聚类的应用</a:t>
            </a:r>
            <a:endParaRPr lang="zh-CN" altLang="en-US" sz="2400">
              <a:solidFill>
                <a:srgbClr val="0070C0"/>
              </a:solidFill>
            </a:endParaRPr>
          </a:p>
          <a:p>
            <a:pPr marL="342900" indent="-342900" algn="l">
              <a:lnSpc>
                <a:spcPct val="150000"/>
              </a:lnSpc>
              <a:buClr>
                <a:srgbClr val="0000FF"/>
              </a:buClr>
              <a:buFont typeface="Wingdings" panose="05000000000000000000" charset="0"/>
              <a:buChar char="ü"/>
            </a:pPr>
            <a:r>
              <a:rPr lang="en-US" altLang="zh-CN" sz="2400">
                <a:solidFill>
                  <a:srgbClr val="0070C0"/>
                </a:solidFill>
              </a:rPr>
              <a:t>7.3.4 </a:t>
            </a:r>
            <a:r>
              <a:rPr lang="zh-CN" altLang="en-US" sz="2400">
                <a:solidFill>
                  <a:srgbClr val="0070C0"/>
                </a:solidFill>
                <a:sym typeface="+mn-ea"/>
              </a:rPr>
              <a:t>分类、回归和聚类的</a:t>
            </a:r>
            <a:r>
              <a:rPr lang="zh-CN" altLang="en-US" sz="2400">
                <a:solidFill>
                  <a:srgbClr val="0070C0"/>
                </a:solidFill>
              </a:rPr>
              <a:t>相关算法</a:t>
            </a:r>
            <a:endParaRPr lang="zh-CN" altLang="en-US" sz="2400">
              <a:solidFill>
                <a:schemeClr val="tx1"/>
              </a:solidFill>
            </a:endParaRPr>
          </a:p>
        </p:txBody>
      </p:sp>
    </p:spTree>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7.3.4 </a:t>
            </a:r>
            <a:r>
              <a:rPr lang="zh-CN" altLang="en-US"/>
              <a:t>回归、分类和聚类相关算法</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83</a:t>
            </a:fld>
            <a:endParaRPr lang="en-US" altLang="ja-JP"/>
          </a:p>
        </p:txBody>
      </p:sp>
      <p:sp>
        <p:nvSpPr>
          <p:cNvPr id="5" name="文本框 4"/>
          <p:cNvSpPr txBox="1"/>
          <p:nvPr/>
        </p:nvSpPr>
        <p:spPr>
          <a:xfrm>
            <a:off x="339407" y="990600"/>
            <a:ext cx="8465185" cy="4338320"/>
          </a:xfrm>
          <a:prstGeom prst="rect">
            <a:avLst/>
          </a:prstGeom>
          <a:solidFill>
            <a:schemeClr val="bg1"/>
          </a:solidFill>
        </p:spPr>
        <p:txBody>
          <a:bodyPr wrap="square" rtlCol="0" anchor="t">
            <a:spAutoFit/>
          </a:bodyPr>
          <a:lstStyle/>
          <a:p>
            <a:pPr>
              <a:lnSpc>
                <a:spcPct val="150000"/>
              </a:lnSpc>
            </a:pPr>
            <a:r>
              <a:rPr lang="zh-CN" altLang="en-US" sz="2400" dirty="0"/>
              <a:t>1、回归算法</a:t>
            </a:r>
          </a:p>
          <a:p>
            <a:pPr marL="285750" indent="-285750">
              <a:lnSpc>
                <a:spcPct val="150000"/>
              </a:lnSpc>
              <a:buFont typeface="Wingdings" panose="05000000000000000000" charset="0"/>
              <a:buChar char="Ø"/>
            </a:pPr>
            <a:r>
              <a:rPr lang="zh-CN" altLang="en-US" sz="2400" dirty="0"/>
              <a:t>线性回归</a:t>
            </a:r>
          </a:p>
          <a:p>
            <a:pPr>
              <a:lnSpc>
                <a:spcPct val="150000"/>
              </a:lnSpc>
            </a:pPr>
            <a:r>
              <a:rPr lang="zh-CN" altLang="en-US" sz="2400" dirty="0"/>
              <a:t>　</a:t>
            </a:r>
            <a:r>
              <a:rPr lang="zh-CN" altLang="en-US" sz="2400" dirty="0" smtClean="0"/>
              <a:t>适用</a:t>
            </a:r>
            <a:r>
              <a:rPr lang="zh-CN" altLang="en-US" sz="2400" dirty="0"/>
              <a:t>条件：线性回归的理解与解释都十分直观，在变量是非线性关系的时候表现很</a:t>
            </a:r>
            <a:r>
              <a:rPr lang="zh-CN" altLang="en-US" sz="2400" dirty="0" smtClean="0"/>
              <a:t>差。</a:t>
            </a:r>
            <a:endParaRPr lang="zh-CN" altLang="en-US" sz="2400" dirty="0"/>
          </a:p>
          <a:p>
            <a:pPr marL="342900" indent="-342900">
              <a:lnSpc>
                <a:spcPct val="150000"/>
              </a:lnSpc>
              <a:buFont typeface="Wingdings" panose="05000000000000000000" charset="0"/>
              <a:buChar char="Ø"/>
            </a:pPr>
            <a:r>
              <a:rPr lang="zh-CN" altLang="en-US" sz="2400" dirty="0"/>
              <a:t>回归树</a:t>
            </a:r>
          </a:p>
          <a:p>
            <a:pPr marL="342900" indent="-342900">
              <a:lnSpc>
                <a:spcPct val="150000"/>
              </a:lnSpc>
              <a:buFont typeface="Wingdings" panose="05000000000000000000" charset="0"/>
              <a:buChar char="Ø"/>
            </a:pPr>
            <a:r>
              <a:rPr lang="zh-CN" altLang="en-US" sz="2400" dirty="0"/>
              <a:t>深度学习</a:t>
            </a:r>
          </a:p>
          <a:p>
            <a:pPr marL="342900" indent="-342900">
              <a:lnSpc>
                <a:spcPct val="150000"/>
              </a:lnSpc>
              <a:buFont typeface="Wingdings" panose="05000000000000000000" charset="0"/>
              <a:buChar char="Ø"/>
            </a:pPr>
            <a:r>
              <a:rPr lang="zh-CN" altLang="en-US" sz="2400" dirty="0"/>
              <a:t>最近邻算法</a:t>
            </a:r>
          </a:p>
          <a:p>
            <a:pPr marL="0" indent="0">
              <a:buFont typeface="Wingdings" panose="05000000000000000000" charset="0"/>
              <a:buNone/>
            </a:pPr>
            <a:endParaRPr lang="zh-CN" altLang="en-US" sz="2400" dirty="0"/>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7.3.4 </a:t>
            </a:r>
            <a:r>
              <a:rPr lang="zh-CN" altLang="en-US">
                <a:sym typeface="+mn-ea"/>
              </a:rPr>
              <a:t>回归、分类和聚类相关算法</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84</a:t>
            </a:fld>
            <a:endParaRPr lang="en-US" altLang="ja-JP"/>
          </a:p>
        </p:txBody>
      </p:sp>
      <p:sp>
        <p:nvSpPr>
          <p:cNvPr id="5" name="文本框 4"/>
          <p:cNvSpPr txBox="1"/>
          <p:nvPr/>
        </p:nvSpPr>
        <p:spPr>
          <a:xfrm>
            <a:off x="300355" y="982345"/>
            <a:ext cx="8542655" cy="5078313"/>
          </a:xfrm>
          <a:prstGeom prst="rect">
            <a:avLst/>
          </a:prstGeom>
          <a:solidFill>
            <a:schemeClr val="bg1"/>
          </a:solidFill>
        </p:spPr>
        <p:txBody>
          <a:bodyPr wrap="square" rtlCol="0" anchor="t">
            <a:spAutoFit/>
          </a:bodyPr>
          <a:lstStyle/>
          <a:p>
            <a:pPr marL="0" indent="0">
              <a:lnSpc>
                <a:spcPct val="150000"/>
              </a:lnSpc>
              <a:buFont typeface="Wingdings" panose="05000000000000000000" charset="0"/>
              <a:buNone/>
            </a:pPr>
            <a:r>
              <a:rPr lang="en-US" altLang="zh-CN" sz="2400" dirty="0">
                <a:sym typeface="+mn-ea"/>
              </a:rPr>
              <a:t>2</a:t>
            </a:r>
            <a:r>
              <a:rPr lang="zh-CN" altLang="en-US" sz="2400" dirty="0">
                <a:sym typeface="+mn-ea"/>
              </a:rPr>
              <a:t>、分类算法（监督学习）</a:t>
            </a:r>
            <a:endParaRPr lang="zh-CN" altLang="en-US" sz="2400" dirty="0"/>
          </a:p>
          <a:p>
            <a:pPr marL="342900" indent="-342900">
              <a:buFont typeface="Wingdings" panose="05000000000000000000" charset="0"/>
              <a:buChar char="Ø"/>
            </a:pPr>
            <a:r>
              <a:rPr lang="zh-CN" altLang="en-US" sz="2400" dirty="0">
                <a:sym typeface="+mn-ea"/>
              </a:rPr>
              <a:t>Logistic回归</a:t>
            </a:r>
            <a:endParaRPr lang="zh-CN" altLang="en-US" sz="2400" dirty="0"/>
          </a:p>
          <a:p>
            <a:pPr marL="0" indent="0">
              <a:buFont typeface="Wingdings" panose="05000000000000000000" charset="0"/>
              <a:buNone/>
            </a:pPr>
            <a:r>
              <a:rPr lang="zh-CN" altLang="en-US" sz="2400" dirty="0">
                <a:sym typeface="+mn-ea"/>
              </a:rPr>
              <a:t>　适用条件：因变量一般只有1和0两种取值（自变量是线性可分效果明显</a:t>
            </a:r>
            <a:r>
              <a:rPr lang="zh-CN" altLang="en-US" sz="2400" dirty="0" smtClean="0">
                <a:sym typeface="+mn-ea"/>
              </a:rPr>
              <a:t>）。</a:t>
            </a:r>
            <a:endParaRPr lang="zh-CN" altLang="en-US" sz="2400" dirty="0"/>
          </a:p>
          <a:p>
            <a:pPr marL="285750" indent="-285750">
              <a:buFont typeface="Wingdings" panose="05000000000000000000" charset="0"/>
              <a:buChar char="Ø"/>
            </a:pPr>
            <a:r>
              <a:rPr lang="zh-CN" altLang="en-US" sz="2400" dirty="0">
                <a:sym typeface="+mn-ea"/>
              </a:rPr>
              <a:t>决策树</a:t>
            </a:r>
            <a:endParaRPr lang="zh-CN" altLang="en-US" sz="2400" dirty="0"/>
          </a:p>
          <a:p>
            <a:pPr marL="0" indent="0">
              <a:buFont typeface="Wingdings" panose="05000000000000000000" charset="0"/>
              <a:buNone/>
            </a:pPr>
            <a:r>
              <a:rPr lang="zh-CN" altLang="en-US" sz="2400" dirty="0">
                <a:sym typeface="+mn-ea"/>
              </a:rPr>
              <a:t>　　基于“分类讨论、逐步细化”思想的分类模型，模型直观，易</a:t>
            </a:r>
            <a:r>
              <a:rPr lang="zh-CN" altLang="en-US" sz="2400" dirty="0" smtClean="0">
                <a:sym typeface="+mn-ea"/>
              </a:rPr>
              <a:t>解释。</a:t>
            </a:r>
            <a:endParaRPr lang="zh-CN" altLang="en-US" sz="2400" dirty="0"/>
          </a:p>
          <a:p>
            <a:pPr marL="285750" indent="-285750">
              <a:buFont typeface="Wingdings" panose="05000000000000000000" charset="0"/>
              <a:buChar char="Ø"/>
            </a:pPr>
            <a:r>
              <a:rPr lang="zh-CN" altLang="en-US" sz="2400" dirty="0">
                <a:sym typeface="+mn-ea"/>
              </a:rPr>
              <a:t>svm</a:t>
            </a:r>
            <a:endParaRPr lang="zh-CN" altLang="en-US" sz="2400" dirty="0"/>
          </a:p>
          <a:p>
            <a:pPr marL="0" indent="0">
              <a:buFont typeface="Wingdings" panose="05000000000000000000" charset="0"/>
              <a:buNone/>
            </a:pPr>
            <a:r>
              <a:rPr lang="zh-CN" altLang="en-US" sz="2400" dirty="0">
                <a:sym typeface="+mn-ea"/>
              </a:rPr>
              <a:t>　　根据选择不同的核函数，模型可以是线性和</a:t>
            </a:r>
            <a:r>
              <a:rPr lang="zh-CN" altLang="en-US" sz="2400" dirty="0" smtClean="0">
                <a:sym typeface="+mn-ea"/>
              </a:rPr>
              <a:t>非线性。</a:t>
            </a:r>
            <a:endParaRPr lang="zh-CN" altLang="en-US" sz="2400" dirty="0"/>
          </a:p>
          <a:p>
            <a:pPr marL="285750" indent="-285750">
              <a:buFont typeface="Wingdings" panose="05000000000000000000" charset="0"/>
              <a:buChar char="Ø"/>
            </a:pPr>
            <a:r>
              <a:rPr lang="zh-CN" altLang="en-US" sz="2400" dirty="0" smtClean="0">
                <a:sym typeface="+mn-ea"/>
              </a:rPr>
              <a:t>随机森林</a:t>
            </a:r>
            <a:endParaRPr lang="zh-CN" altLang="en-US" sz="2400" dirty="0"/>
          </a:p>
          <a:p>
            <a:pPr marL="285750" indent="-285750">
              <a:buFont typeface="Wingdings" panose="05000000000000000000" charset="0"/>
              <a:buChar char="Ø"/>
            </a:pPr>
            <a:r>
              <a:rPr lang="zh-CN" altLang="en-US" sz="2400" dirty="0">
                <a:sym typeface="+mn-ea"/>
              </a:rPr>
              <a:t>朴素贝叶斯</a:t>
            </a:r>
            <a:endParaRPr lang="zh-CN" altLang="en-US" sz="2400" dirty="0"/>
          </a:p>
          <a:p>
            <a:pPr marL="285750" indent="-285750">
              <a:buFont typeface="Wingdings" panose="05000000000000000000" charset="0"/>
              <a:buChar char="Ø"/>
            </a:pPr>
            <a:r>
              <a:rPr lang="zh-CN" altLang="en-US" sz="2400" dirty="0">
                <a:sym typeface="+mn-ea"/>
              </a:rPr>
              <a:t>神经网络</a:t>
            </a:r>
            <a:endParaRPr lang="zh-CN" altLang="en-US" sz="2400" dirty="0"/>
          </a:p>
          <a:p>
            <a:pPr marL="285750" indent="-285750">
              <a:buFont typeface="Wingdings" panose="05000000000000000000" charset="0"/>
              <a:buChar char="Ø"/>
            </a:pPr>
            <a:r>
              <a:rPr lang="zh-CN" altLang="en-US" sz="2400" dirty="0">
                <a:sym typeface="+mn-ea"/>
              </a:rPr>
              <a:t>深度学习</a:t>
            </a:r>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7.3.4 </a:t>
            </a:r>
            <a:r>
              <a:rPr lang="zh-CN" altLang="en-US">
                <a:sym typeface="+mn-ea"/>
              </a:rPr>
              <a:t>回归、分类和聚类相关算法</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85</a:t>
            </a:fld>
            <a:endParaRPr lang="en-US" altLang="ja-JP"/>
          </a:p>
        </p:txBody>
      </p:sp>
      <p:sp>
        <p:nvSpPr>
          <p:cNvPr id="5" name="文本框 4"/>
          <p:cNvSpPr txBox="1"/>
          <p:nvPr/>
        </p:nvSpPr>
        <p:spPr>
          <a:xfrm>
            <a:off x="294640" y="936625"/>
            <a:ext cx="8287385" cy="2861310"/>
          </a:xfrm>
          <a:prstGeom prst="rect">
            <a:avLst/>
          </a:prstGeom>
          <a:solidFill>
            <a:schemeClr val="bg1"/>
          </a:solidFill>
        </p:spPr>
        <p:txBody>
          <a:bodyPr wrap="square" rtlCol="0" anchor="t">
            <a:spAutoFit/>
          </a:bodyPr>
          <a:lstStyle/>
          <a:p>
            <a:pPr>
              <a:lnSpc>
                <a:spcPct val="150000"/>
              </a:lnSpc>
            </a:pPr>
            <a:r>
              <a:rPr lang="zh-CN" altLang="en-US" sz="2400" dirty="0"/>
              <a:t>3、聚类</a:t>
            </a:r>
          </a:p>
          <a:p>
            <a:pPr marL="285750" indent="-285750">
              <a:lnSpc>
                <a:spcPct val="150000"/>
              </a:lnSpc>
              <a:buFont typeface="Wingdings" panose="05000000000000000000" charset="0"/>
              <a:buChar char="Ø"/>
            </a:pPr>
            <a:r>
              <a:rPr lang="zh-CN" altLang="en-US" sz="2400" dirty="0"/>
              <a:t>K-Means聚类</a:t>
            </a:r>
          </a:p>
          <a:p>
            <a:pPr>
              <a:lnSpc>
                <a:spcPct val="150000"/>
              </a:lnSpc>
            </a:pPr>
            <a:r>
              <a:rPr lang="zh-CN" altLang="en-US" sz="2400" dirty="0"/>
              <a:t>　　将数据划分为预定的类数K，原理简单便于处理大</a:t>
            </a:r>
            <a:r>
              <a:rPr lang="zh-CN" altLang="en-US" sz="2400" dirty="0" smtClean="0"/>
              <a:t>数据。</a:t>
            </a:r>
            <a:endParaRPr lang="zh-CN" altLang="en-US" sz="2400" dirty="0"/>
          </a:p>
          <a:p>
            <a:pPr marL="285750" indent="-285750">
              <a:lnSpc>
                <a:spcPct val="150000"/>
              </a:lnSpc>
              <a:buFont typeface="Wingdings" panose="05000000000000000000" charset="0"/>
              <a:buChar char="Ø"/>
            </a:pPr>
            <a:r>
              <a:rPr lang="zh-CN" altLang="en-US" sz="2400" dirty="0"/>
              <a:t>K-中心聚类</a:t>
            </a:r>
          </a:p>
          <a:p>
            <a:pPr marL="285750" indent="-285750">
              <a:lnSpc>
                <a:spcPct val="150000"/>
              </a:lnSpc>
              <a:buFont typeface="Wingdings" panose="05000000000000000000" charset="0"/>
              <a:buChar char="Ø"/>
            </a:pPr>
            <a:r>
              <a:rPr lang="zh-CN" altLang="en-US" sz="2400" dirty="0"/>
              <a:t>系统聚类（多层次聚类）</a:t>
            </a:r>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7.4 没有免费午餐定理</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86</a:t>
            </a:fld>
            <a:endParaRPr lang="en-US" altLang="ja-JP"/>
          </a:p>
        </p:txBody>
      </p:sp>
      <p:sp>
        <p:nvSpPr>
          <p:cNvPr id="5" name="文本框 4"/>
          <p:cNvSpPr txBox="1"/>
          <p:nvPr/>
        </p:nvSpPr>
        <p:spPr>
          <a:xfrm>
            <a:off x="240030" y="884555"/>
            <a:ext cx="8509000" cy="1875065"/>
          </a:xfrm>
          <a:prstGeom prst="rect">
            <a:avLst/>
          </a:prstGeom>
          <a:solidFill>
            <a:schemeClr val="bg1"/>
          </a:solidFill>
        </p:spPr>
        <p:txBody>
          <a:bodyPr wrap="square" rtlCol="0" anchor="t">
            <a:spAutoFit/>
          </a:bodyPr>
          <a:lstStyle/>
          <a:p>
            <a:pPr>
              <a:lnSpc>
                <a:spcPct val="150000"/>
              </a:lnSpc>
            </a:pPr>
            <a:r>
              <a:rPr lang="en-US" altLang="zh-CN" sz="2000" dirty="0"/>
              <a:t>   </a:t>
            </a:r>
            <a:r>
              <a:rPr lang="zh-CN" altLang="en-US" sz="2000" dirty="0"/>
              <a:t>在机器学习中的「没有免费的午餐」就是说没有一个算法可以完美解决所有问题，而且这对于监督学习（即对预测的建模）而言尤其如此。</a:t>
            </a:r>
          </a:p>
          <a:p>
            <a:pPr>
              <a:lnSpc>
                <a:spcPct val="150000"/>
              </a:lnSpc>
            </a:pPr>
            <a:r>
              <a:rPr lang="zh-CN" altLang="en-US" sz="2000" dirty="0"/>
              <a:t>   举个例子</a:t>
            </a:r>
            <a:r>
              <a:rPr lang="zh-CN" altLang="en-US" sz="2000" dirty="0" smtClean="0"/>
              <a:t>，不能</a:t>
            </a:r>
            <a:r>
              <a:rPr lang="zh-CN" altLang="en-US" sz="2000" dirty="0"/>
              <a:t>说神经网络就一定任何时候都比决策树优秀，反过来也是。这其中存在很多影响因素，</a:t>
            </a:r>
            <a:r>
              <a:rPr lang="zh-CN" altLang="en-US" sz="2000" dirty="0" smtClean="0"/>
              <a:t>比如数据</a:t>
            </a:r>
            <a:r>
              <a:rPr lang="zh-CN" altLang="en-US" sz="2000" dirty="0"/>
              <a:t>集的规模和结构。</a:t>
            </a:r>
          </a:p>
        </p:txBody>
      </p:sp>
      <p:pic>
        <p:nvPicPr>
          <p:cNvPr id="6" name="图片 5"/>
          <p:cNvPicPr>
            <a:picLocks noChangeAspect="1"/>
          </p:cNvPicPr>
          <p:nvPr/>
        </p:nvPicPr>
        <p:blipFill>
          <a:blip r:embed="rId2"/>
          <a:stretch>
            <a:fillRect/>
          </a:stretch>
        </p:blipFill>
        <p:spPr>
          <a:xfrm>
            <a:off x="533400" y="3007380"/>
            <a:ext cx="4483100" cy="2790190"/>
          </a:xfrm>
          <a:prstGeom prst="rect">
            <a:avLst/>
          </a:prstGeom>
        </p:spPr>
      </p:pic>
      <p:sp>
        <p:nvSpPr>
          <p:cNvPr id="7" name="文本框 6"/>
          <p:cNvSpPr txBox="1"/>
          <p:nvPr/>
        </p:nvSpPr>
        <p:spPr>
          <a:xfrm>
            <a:off x="5340119" y="2819400"/>
            <a:ext cx="3390900" cy="3416320"/>
          </a:xfrm>
          <a:prstGeom prst="rect">
            <a:avLst/>
          </a:prstGeom>
          <a:solidFill>
            <a:schemeClr val="bg1"/>
          </a:solidFill>
        </p:spPr>
        <p:txBody>
          <a:bodyPr wrap="square" rtlCol="0" anchor="t">
            <a:spAutoFit/>
          </a:bodyPr>
          <a:lstStyle/>
          <a:p>
            <a:r>
              <a:rPr lang="zh-CN" altLang="en-US" dirty="0"/>
              <a:t>所以，</a:t>
            </a:r>
            <a:r>
              <a:rPr lang="zh-CN" altLang="en-US" dirty="0" smtClean="0"/>
              <a:t>当使用</a:t>
            </a:r>
            <a:r>
              <a:rPr lang="zh-CN" altLang="en-US" dirty="0"/>
              <a:t>一个固定的数据测试集来评估性能，挑选最适合算法时</a:t>
            </a:r>
            <a:r>
              <a:rPr lang="zh-CN" altLang="en-US" dirty="0" smtClean="0"/>
              <a:t>，应该针对问题</a:t>
            </a:r>
            <a:r>
              <a:rPr lang="zh-CN" altLang="en-US" dirty="0"/>
              <a:t>尝试多种不同的算法。</a:t>
            </a:r>
          </a:p>
          <a:p>
            <a:endParaRPr lang="zh-CN" altLang="en-US" dirty="0"/>
          </a:p>
          <a:p>
            <a:r>
              <a:rPr lang="zh-CN" altLang="en-US" dirty="0"/>
              <a:t>当然</a:t>
            </a:r>
            <a:r>
              <a:rPr lang="zh-CN" altLang="en-US" dirty="0" smtClean="0"/>
              <a:t>，所</a:t>
            </a:r>
            <a:r>
              <a:rPr lang="zh-CN" altLang="en-US" dirty="0"/>
              <a:t>使用的算法必须要</a:t>
            </a:r>
            <a:r>
              <a:rPr lang="zh-CN" altLang="en-US" dirty="0" smtClean="0"/>
              <a:t>适合于试图</a:t>
            </a:r>
            <a:r>
              <a:rPr lang="zh-CN" altLang="en-US" dirty="0"/>
              <a:t>解决的问题，这也就有了如何选择正确的机器学习任务这一问题。做个类比，</a:t>
            </a:r>
            <a:r>
              <a:rPr lang="zh-CN" altLang="en-US" dirty="0" smtClean="0"/>
              <a:t>如果需要打扫房子，可能</a:t>
            </a:r>
            <a:r>
              <a:rPr lang="zh-CN" altLang="en-US" dirty="0"/>
              <a:t>会用吸尘器、扫帚或者是拖把，</a:t>
            </a:r>
            <a:r>
              <a:rPr lang="zh-CN" altLang="en-US" dirty="0" smtClean="0"/>
              <a:t>但是绝不</a:t>
            </a:r>
            <a:r>
              <a:rPr lang="zh-CN" altLang="en-US" dirty="0"/>
              <a:t>会掏出一把铲子然后开始挖地。</a:t>
            </a:r>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灯片编号占位符 3"/>
          <p:cNvSpPr>
            <a:spLocks noGrp="1"/>
          </p:cNvSpPr>
          <p:nvPr>
            <p:ph type="sldNum" sz="quarter" idx="10"/>
          </p:nvPr>
        </p:nvSpPr>
        <p:spPr/>
        <p:txBody>
          <a:bodyPr vert="horz"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t>87</a:t>
            </a:fld>
            <a:endParaRPr lang="ja-JP" altLang="en-US" sz="1800" dirty="0">
              <a:solidFill>
                <a:srgbClr val="A50021"/>
              </a:solidFill>
              <a:latin typeface="Arial" panose="020B0604020202020204" pitchFamily="34" charset="0"/>
              <a:ea typeface="MS PGothic" panose="020B0600070205080204" pitchFamily="34" charset="-128"/>
            </a:endParaRPr>
          </a:p>
        </p:txBody>
      </p:sp>
      <p:pic>
        <p:nvPicPr>
          <p:cNvPr id="1280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sp>
        <p:nvSpPr>
          <p:cNvPr id="128003" name="Rectangle 3"/>
          <p:cNvSpPr>
            <a:spLocks noGrp="1"/>
          </p:cNvSpPr>
          <p:nvPr>
            <p:ph idx="1"/>
          </p:nvPr>
        </p:nvSpPr>
        <p:spPr>
          <a:xfrm>
            <a:off x="228600" y="466725"/>
            <a:ext cx="8642350" cy="5400675"/>
          </a:xfrm>
        </p:spPr>
        <p:txBody>
          <a:bodyPr vert="horz" wrap="square" lIns="91440" tIns="45720" rIns="91440" bIns="45720" anchor="t"/>
          <a:lstStyle/>
          <a:p>
            <a:pPr eaLnBrk="1" hangingPunct="1"/>
            <a:endParaRPr lang="en-US" altLang="zh-CN" b="1" dirty="0">
              <a:latin typeface="Times New Roman" panose="02020603050405020304" pitchFamily="18" charset="0"/>
            </a:endParaRPr>
          </a:p>
          <a:p>
            <a:pPr eaLnBrk="1" hangingPunct="1">
              <a:buNone/>
            </a:pPr>
            <a:endParaRPr lang="en-US" altLang="zh-CN" b="1" dirty="0">
              <a:latin typeface="Times New Roman" panose="02020603050405020304" pitchFamily="18" charset="0"/>
            </a:endParaRPr>
          </a:p>
          <a:p>
            <a:pPr algn="ctr" eaLnBrk="1" hangingPunct="1">
              <a:buNone/>
            </a:pPr>
            <a:r>
              <a:rPr lang="en-US" altLang="zh-CN" sz="8000" b="1" dirty="0">
                <a:solidFill>
                  <a:schemeClr val="accent2"/>
                </a:solidFill>
                <a:latin typeface="Times New Roman" panose="02020603050405020304" pitchFamily="18" charset="0"/>
              </a:rPr>
              <a:t>THE END</a:t>
            </a:r>
          </a:p>
        </p:txBody>
      </p:sp>
      <p:pic>
        <p:nvPicPr>
          <p:cNvPr id="128004" name="Picture 4"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128005" name="Line 5"/>
          <p:cNvSpPr/>
          <p:nvPr/>
        </p:nvSpPr>
        <p:spPr>
          <a:xfrm>
            <a:off x="228600" y="457200"/>
            <a:ext cx="8610600" cy="0"/>
          </a:xfrm>
          <a:prstGeom prst="line">
            <a:avLst/>
          </a:prstGeom>
          <a:ln w="57150" cap="flat" cmpd="thinThick">
            <a:solidFill>
              <a:schemeClr val="accent2"/>
            </a:solidFill>
            <a:prstDash val="solid"/>
            <a:round/>
            <a:headEnd type="none" w="med" len="med"/>
            <a:tailEnd type="none" w="med" len="med"/>
          </a:ln>
        </p:spPr>
      </p:sp>
      <p:sp>
        <p:nvSpPr>
          <p:cNvPr id="128006" name="Text Box 6"/>
          <p:cNvSpPr txBox="1"/>
          <p:nvPr/>
        </p:nvSpPr>
        <p:spPr>
          <a:xfrm>
            <a:off x="0" y="76200"/>
            <a:ext cx="9144000" cy="396875"/>
          </a:xfrm>
          <a:prstGeom prst="rect">
            <a:avLst/>
          </a:prstGeom>
          <a:noFill/>
          <a:ln w="38100">
            <a:noFill/>
          </a:ln>
        </p:spPr>
        <p:txBody>
          <a:bodyPr anchor="t">
            <a:spAutoFit/>
          </a:bodyPr>
          <a:lstStyle/>
          <a:p>
            <a:pPr algn="ctr">
              <a:spcBef>
                <a:spcPct val="50000"/>
              </a:spcBef>
            </a:pPr>
            <a:r>
              <a:rPr lang="en-US" altLang="zh-CN" sz="2000" dirty="0">
                <a:solidFill>
                  <a:schemeClr val="accent2"/>
                </a:solidFill>
                <a:latin typeface="Arial" panose="020B0604020202020204" pitchFamily="34" charset="0"/>
                <a:ea typeface="宋体" panose="02010600030101010101" pitchFamily="2" charset="-122"/>
              </a:rPr>
              <a:t>Introduction of Artificial Intelligence</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smtClean="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9</a:t>
            </a:fld>
            <a:endParaRPr lang="en-US" altLang="ja-JP"/>
          </a:p>
        </p:txBody>
      </p:sp>
      <p:pic>
        <p:nvPicPr>
          <p:cNvPr id="6" name="图片 5"/>
          <p:cNvPicPr>
            <a:picLocks noChangeAspect="1"/>
          </p:cNvPicPr>
          <p:nvPr/>
        </p:nvPicPr>
        <p:blipFill>
          <a:blip r:embed="rId2"/>
          <a:stretch>
            <a:fillRect/>
          </a:stretch>
        </p:blipFill>
        <p:spPr>
          <a:xfrm>
            <a:off x="1716404" y="969010"/>
            <a:ext cx="5671185" cy="3204845"/>
          </a:xfrm>
          <a:prstGeom prst="rect">
            <a:avLst/>
          </a:prstGeom>
        </p:spPr>
      </p:pic>
      <p:sp>
        <p:nvSpPr>
          <p:cNvPr id="8" name="文本框 7"/>
          <p:cNvSpPr txBox="1"/>
          <p:nvPr/>
        </p:nvSpPr>
        <p:spPr>
          <a:xfrm>
            <a:off x="189230" y="4377690"/>
            <a:ext cx="8725535" cy="1568450"/>
          </a:xfrm>
          <a:prstGeom prst="rect">
            <a:avLst/>
          </a:prstGeom>
          <a:noFill/>
        </p:spPr>
        <p:txBody>
          <a:bodyPr wrap="square" rtlCol="0" anchor="t">
            <a:spAutoFit/>
          </a:bodyPr>
          <a:lstStyle/>
          <a:p>
            <a:r>
              <a:rPr lang="en-US" altLang="zh-CN" sz="2400" dirty="0"/>
              <a:t>      </a:t>
            </a:r>
            <a:r>
              <a:rPr lang="zh-CN" altLang="en-US" sz="2400" dirty="0"/>
              <a:t>显然，显著式编程是无法达到这一点的，因为显著式编程开始就定死了程序的输入和输出。</a:t>
            </a:r>
          </a:p>
          <a:p>
            <a:r>
              <a:rPr lang="zh-CN" altLang="en-US" sz="2400" dirty="0"/>
              <a:t>      Tom Mitshell的定义比Arthur Samuel的定义更加数学化，</a:t>
            </a:r>
            <a:r>
              <a:rPr lang="zh-CN" altLang="en-US" sz="2400" dirty="0" smtClean="0"/>
              <a:t>因为</a:t>
            </a:r>
            <a:r>
              <a:rPr lang="zh-CN" altLang="en-US" sz="2400" dirty="0"/>
              <a:t>根</a:t>
            </a:r>
            <a:r>
              <a:rPr lang="zh-CN" altLang="en-US" sz="2400" dirty="0" smtClean="0"/>
              <a:t>据</a:t>
            </a:r>
            <a:r>
              <a:rPr lang="zh-CN" altLang="en-US" sz="2400" dirty="0"/>
              <a:t>经验E来提高性能指标P的过程是典型的最优化问题</a:t>
            </a:r>
            <a:r>
              <a:rPr lang="zh-CN" altLang="en-US" sz="2400" dirty="0" smtClean="0"/>
              <a:t>。</a:t>
            </a:r>
          </a:p>
        </p:txBody>
      </p:sp>
    </p:spTree>
  </p:cSld>
  <p:clrMapOvr>
    <a:masterClrMapping/>
  </p:clrMapOvr>
  <p:transition>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UxMWJlOTJhNjVkNzZhYjRlZTU5MjUxM2EyMDYzN2M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b1c2b8b-bd9a-49d1-baef-5c5c69d4d301}"/>
  <p:tag name="TABLE_ENDDRAG_ORIGIN_RECT" val="679*223"/>
  <p:tag name="TABLE_ENDDRAG_RECT" val="30*144*679*223"/>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8356</Words>
  <Application>Microsoft Office PowerPoint</Application>
  <PresentationFormat>全屏显示(4:3)</PresentationFormat>
  <Paragraphs>712</Paragraphs>
  <Slides>87</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87</vt:i4>
      </vt:variant>
    </vt:vector>
  </HeadingPairs>
  <TitlesOfParts>
    <vt:vector size="104" baseType="lpstr">
      <vt:lpstr>MS PGothic</vt:lpstr>
      <vt:lpstr>PMingLiU</vt:lpstr>
      <vt:lpstr>黑体</vt:lpstr>
      <vt:lpstr>华文琥珀</vt:lpstr>
      <vt:lpstr>楷体</vt:lpstr>
      <vt:lpstr>楷体_GB2312</vt:lpstr>
      <vt:lpstr>宋体</vt:lpstr>
      <vt:lpstr>Arial</vt:lpstr>
      <vt:lpstr>Calibri</vt:lpstr>
      <vt:lpstr>Times New Roman</vt:lpstr>
      <vt:lpstr>Trebuchet MS</vt:lpstr>
      <vt:lpstr>Verdana</vt:lpstr>
      <vt:lpstr>Wingdings</vt:lpstr>
      <vt:lpstr>wasedaSample5</vt:lpstr>
      <vt:lpstr>Bitmap Image</vt:lpstr>
      <vt:lpstr>BMP 图像</vt:lpstr>
      <vt:lpstr>方程式</vt:lpstr>
      <vt:lpstr>第 7 章   机器学习</vt:lpstr>
      <vt:lpstr>第7章  机器学习</vt:lpstr>
      <vt:lpstr>PowerPoint 演示文稿</vt:lpstr>
      <vt:lpstr>PowerPoint 演示文稿</vt:lpstr>
      <vt:lpstr>7.1.1 机器学习的定义</vt:lpstr>
      <vt:lpstr>7.1.1 机器学习的定义</vt:lpstr>
      <vt:lpstr>7.1.1 机器学习的定义</vt:lpstr>
      <vt:lpstr>7.1.1 机器学习的定义</vt:lpstr>
      <vt:lpstr>7.1.1 机器学习的定义</vt:lpstr>
      <vt:lpstr>7.1.1 机器学习的定义</vt:lpstr>
      <vt:lpstr>7.1.1 机器学习的定义</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7.1.3 机器学习的应用</vt:lpstr>
      <vt:lpstr>7.2 机器学习分类</vt:lpstr>
      <vt:lpstr>7.2 机器学习分类</vt:lpstr>
      <vt:lpstr>7.2.1 机器学习的分类</vt:lpstr>
      <vt:lpstr>7.2.1 机器学习的分类</vt:lpstr>
      <vt:lpstr>7.2.1 机器学习的分类</vt:lpstr>
      <vt:lpstr>7.2.1 机器学习的分类</vt:lpstr>
      <vt:lpstr>7.2.2 监督学习</vt:lpstr>
      <vt:lpstr>7.2.2 监督学习</vt:lpstr>
      <vt:lpstr>7.2.2 监督学习</vt:lpstr>
      <vt:lpstr>7.2.2 监督学习</vt:lpstr>
      <vt:lpstr>7.2.2 监督学习</vt:lpstr>
      <vt:lpstr>7.2.3 非监督学习</vt:lpstr>
      <vt:lpstr>7.2.3 非监督学习</vt:lpstr>
      <vt:lpstr>7.2.4 半监督学习</vt:lpstr>
      <vt:lpstr>7.2.5 强化学习</vt:lpstr>
      <vt:lpstr>7.3  分类、回归和聚类</vt:lpstr>
      <vt:lpstr>7.3 分类、回归和聚类</vt:lpstr>
      <vt:lpstr>7.3.1 分类、回归和聚类的作用</vt:lpstr>
      <vt:lpstr>7.3  分类、回归和聚类</vt:lpstr>
      <vt:lpstr>7.3.2 分类和回归的区别</vt:lpstr>
      <vt:lpstr>7.3.2 分类和回归的区别</vt:lpstr>
      <vt:lpstr>7.3.2 分类和回归的区别</vt:lpstr>
      <vt:lpstr>7.3.2 分类和回归的区别</vt:lpstr>
      <vt:lpstr>7.3.2 分类和回归的区别</vt:lpstr>
      <vt:lpstr>7.3  分类、回归和聚类</vt:lpstr>
      <vt:lpstr>7.3.3 场景应用</vt:lpstr>
      <vt:lpstr>7.3  分类、回归和聚类</vt:lpstr>
      <vt:lpstr>7.3.4 回归、分类和聚类相关算法</vt:lpstr>
      <vt:lpstr>7.3.4 回归、分类和聚类相关算法</vt:lpstr>
      <vt:lpstr>7.3.4 回归、分类和聚类相关算法</vt:lpstr>
      <vt:lpstr>7.4 没有免费午餐定理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ASUS</cp:lastModifiedBy>
  <cp:revision>787</cp:revision>
  <cp:lastPrinted>2113-01-01T00:00:00Z</cp:lastPrinted>
  <dcterms:created xsi:type="dcterms:W3CDTF">2113-01-01T00:00:00Z</dcterms:created>
  <dcterms:modified xsi:type="dcterms:W3CDTF">2022-12-05T02:09:57Z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2052-11.1.0.12763</vt:lpwstr>
  </property>
  <property fmtid="{D5CDD505-2E9C-101B-9397-08002B2CF9AE}" pid="4" name="ICV">
    <vt:lpwstr>59D2FD1FAE3B4020AC3B2EE881133D8B</vt:lpwstr>
  </property>
</Properties>
</file>